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517" r:id="rId3"/>
    <p:sldId id="515" r:id="rId4"/>
    <p:sldId id="529" r:id="rId5"/>
    <p:sldId id="526" r:id="rId6"/>
    <p:sldId id="519" r:id="rId7"/>
    <p:sldId id="524" r:id="rId8"/>
    <p:sldId id="525" r:id="rId9"/>
    <p:sldId id="518" r:id="rId10"/>
    <p:sldId id="527" r:id="rId11"/>
    <p:sldId id="523" r:id="rId12"/>
    <p:sldId id="520" r:id="rId13"/>
    <p:sldId id="261"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志祥 凌" initials="志祥"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076" autoAdjust="0"/>
  </p:normalViewPr>
  <p:slideViewPr>
    <p:cSldViewPr snapToGrid="0">
      <p:cViewPr varScale="1">
        <p:scale>
          <a:sx n="97" d="100"/>
          <a:sy n="97" d="100"/>
        </p:scale>
        <p:origin x="10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志祥 凌" userId="ee43df1a-b62c-45d6-b779-5750ba36d374" providerId="ADAL" clId="{74EEF19A-8F79-4CC0-8214-88476FFC3AFC}"/>
    <pc:docChg chg="undo custSel addSld delSld modSld">
      <pc:chgData name="志祥 凌" userId="ee43df1a-b62c-45d6-b779-5750ba36d374" providerId="ADAL" clId="{74EEF19A-8F79-4CC0-8214-88476FFC3AFC}" dt="2024-01-02T15:26:28.020" v="634"/>
      <pc:docMkLst>
        <pc:docMk/>
      </pc:docMkLst>
      <pc:sldChg chg="modSp">
        <pc:chgData name="志祥 凌" userId="ee43df1a-b62c-45d6-b779-5750ba36d374" providerId="ADAL" clId="{74EEF19A-8F79-4CC0-8214-88476FFC3AFC}" dt="2024-01-02T15:26:18.548" v="630"/>
        <pc:sldMkLst>
          <pc:docMk/>
          <pc:sldMk cId="0" sldId="515"/>
        </pc:sldMkLst>
        <pc:spChg chg="mod">
          <ac:chgData name="志祥 凌" userId="ee43df1a-b62c-45d6-b779-5750ba36d374" providerId="ADAL" clId="{74EEF19A-8F79-4CC0-8214-88476FFC3AFC}" dt="2024-01-02T15:26:18.548" v="630"/>
          <ac:spMkLst>
            <pc:docMk/>
            <pc:sldMk cId="0" sldId="515"/>
            <ac:spMk id="3" creationId="{00000000-0000-0000-0000-000000000000}"/>
          </ac:spMkLst>
        </pc:spChg>
      </pc:sldChg>
      <pc:sldChg chg="addSp modSp">
        <pc:chgData name="志祥 凌" userId="ee43df1a-b62c-45d6-b779-5750ba36d374" providerId="ADAL" clId="{74EEF19A-8F79-4CC0-8214-88476FFC3AFC}" dt="2024-01-02T15:11:27.069" v="619" actId="207"/>
        <pc:sldMkLst>
          <pc:docMk/>
          <pc:sldMk cId="0" sldId="518"/>
        </pc:sldMkLst>
        <pc:spChg chg="add mod">
          <ac:chgData name="志祥 凌" userId="ee43df1a-b62c-45d6-b779-5750ba36d374" providerId="ADAL" clId="{74EEF19A-8F79-4CC0-8214-88476FFC3AFC}" dt="2024-01-02T15:11:27.069" v="619" actId="207"/>
          <ac:spMkLst>
            <pc:docMk/>
            <pc:sldMk cId="0" sldId="518"/>
            <ac:spMk id="8" creationId="{B6E6E528-941B-493E-89F1-42123CF6843B}"/>
          </ac:spMkLst>
        </pc:spChg>
      </pc:sldChg>
      <pc:sldChg chg="modSp">
        <pc:chgData name="志祥 凌" userId="ee43df1a-b62c-45d6-b779-5750ba36d374" providerId="ADAL" clId="{74EEF19A-8F79-4CC0-8214-88476FFC3AFC}" dt="2024-01-02T15:01:17.362" v="126" actId="20577"/>
        <pc:sldMkLst>
          <pc:docMk/>
          <pc:sldMk cId="0" sldId="519"/>
        </pc:sldMkLst>
        <pc:spChg chg="mod">
          <ac:chgData name="志祥 凌" userId="ee43df1a-b62c-45d6-b779-5750ba36d374" providerId="ADAL" clId="{74EEF19A-8F79-4CC0-8214-88476FFC3AFC}" dt="2024-01-02T15:01:17.362" v="126" actId="20577"/>
          <ac:spMkLst>
            <pc:docMk/>
            <pc:sldMk cId="0" sldId="519"/>
            <ac:spMk id="8" creationId="{00000000-0000-0000-0000-000000000000}"/>
          </ac:spMkLst>
        </pc:spChg>
        <pc:spChg chg="mod">
          <ac:chgData name="志祥 凌" userId="ee43df1a-b62c-45d6-b779-5750ba36d374" providerId="ADAL" clId="{74EEF19A-8F79-4CC0-8214-88476FFC3AFC}" dt="2024-01-02T15:01:10.871" v="125" actId="20577"/>
          <ac:spMkLst>
            <pc:docMk/>
            <pc:sldMk cId="0" sldId="519"/>
            <ac:spMk id="10" creationId="{00000000-0000-0000-0000-000000000000}"/>
          </ac:spMkLst>
        </pc:spChg>
        <pc:spChg chg="mod">
          <ac:chgData name="志祥 凌" userId="ee43df1a-b62c-45d6-b779-5750ba36d374" providerId="ADAL" clId="{74EEF19A-8F79-4CC0-8214-88476FFC3AFC}" dt="2024-01-02T15:01:07.961" v="124" actId="20577"/>
          <ac:spMkLst>
            <pc:docMk/>
            <pc:sldMk cId="0" sldId="519"/>
            <ac:spMk id="11" creationId="{00000000-0000-0000-0000-000000000000}"/>
          </ac:spMkLst>
        </pc:spChg>
        <pc:picChg chg="mod">
          <ac:chgData name="志祥 凌" userId="ee43df1a-b62c-45d6-b779-5750ba36d374" providerId="ADAL" clId="{74EEF19A-8F79-4CC0-8214-88476FFC3AFC}" dt="2024-01-02T14:56:09.766" v="4" actId="1076"/>
          <ac:picMkLst>
            <pc:docMk/>
            <pc:sldMk cId="0" sldId="519"/>
            <ac:picMk id="9" creationId="{00000000-0000-0000-0000-000000000000}"/>
          </ac:picMkLst>
        </pc:picChg>
      </pc:sldChg>
      <pc:sldChg chg="del">
        <pc:chgData name="志祥 凌" userId="ee43df1a-b62c-45d6-b779-5750ba36d374" providerId="ADAL" clId="{74EEF19A-8F79-4CC0-8214-88476FFC3AFC}" dt="2024-01-02T15:26:24.275" v="632" actId="2696"/>
        <pc:sldMkLst>
          <pc:docMk/>
          <pc:sldMk cId="0" sldId="521"/>
        </pc:sldMkLst>
      </pc:sldChg>
      <pc:sldChg chg="del">
        <pc:chgData name="志祥 凌" userId="ee43df1a-b62c-45d6-b779-5750ba36d374" providerId="ADAL" clId="{74EEF19A-8F79-4CC0-8214-88476FFC3AFC}" dt="2024-01-02T15:26:23.486" v="631" actId="2696"/>
        <pc:sldMkLst>
          <pc:docMk/>
          <pc:sldMk cId="0" sldId="522"/>
        </pc:sldMkLst>
      </pc:sldChg>
      <pc:sldChg chg="addSp modSp">
        <pc:chgData name="志祥 凌" userId="ee43df1a-b62c-45d6-b779-5750ba36d374" providerId="ADAL" clId="{74EEF19A-8F79-4CC0-8214-88476FFC3AFC}" dt="2024-01-02T15:00:48.916" v="93" actId="20577"/>
        <pc:sldMkLst>
          <pc:docMk/>
          <pc:sldMk cId="0" sldId="524"/>
        </pc:sldMkLst>
        <pc:spChg chg="mod">
          <ac:chgData name="志祥 凌" userId="ee43df1a-b62c-45d6-b779-5750ba36d374" providerId="ADAL" clId="{74EEF19A-8F79-4CC0-8214-88476FFC3AFC}" dt="2024-01-02T15:00:48.916" v="93" actId="20577"/>
          <ac:spMkLst>
            <pc:docMk/>
            <pc:sldMk cId="0" sldId="524"/>
            <ac:spMk id="12" creationId="{00000000-0000-0000-0000-000000000000}"/>
          </ac:spMkLst>
        </pc:spChg>
        <pc:spChg chg="mod">
          <ac:chgData name="志祥 凌" userId="ee43df1a-b62c-45d6-b779-5750ba36d374" providerId="ADAL" clId="{74EEF19A-8F79-4CC0-8214-88476FFC3AFC}" dt="2024-01-02T15:00:44.223" v="84" actId="20577"/>
          <ac:spMkLst>
            <pc:docMk/>
            <pc:sldMk cId="0" sldId="524"/>
            <ac:spMk id="14" creationId="{00000000-0000-0000-0000-000000000000}"/>
          </ac:spMkLst>
        </pc:spChg>
        <pc:picChg chg="mod modCrop">
          <ac:chgData name="志祥 凌" userId="ee43df1a-b62c-45d6-b779-5750ba36d374" providerId="ADAL" clId="{74EEF19A-8F79-4CC0-8214-88476FFC3AFC}" dt="2024-01-02T14:58:29.942" v="28" actId="732"/>
          <ac:picMkLst>
            <pc:docMk/>
            <pc:sldMk cId="0" sldId="524"/>
            <ac:picMk id="13" creationId="{00000000-0000-0000-0000-000000000000}"/>
          </ac:picMkLst>
        </pc:picChg>
        <pc:picChg chg="add mod modCrop">
          <ac:chgData name="志祥 凌" userId="ee43df1a-b62c-45d6-b779-5750ba36d374" providerId="ADAL" clId="{74EEF19A-8F79-4CC0-8214-88476FFC3AFC}" dt="2024-01-02T14:58:23.541" v="27" actId="732"/>
          <ac:picMkLst>
            <pc:docMk/>
            <pc:sldMk cId="0" sldId="524"/>
            <ac:picMk id="15" creationId="{5C2B5C2A-12BF-4B69-B78B-DF34FB575059}"/>
          </ac:picMkLst>
        </pc:picChg>
      </pc:sldChg>
      <pc:sldChg chg="modSp">
        <pc:chgData name="志祥 凌" userId="ee43df1a-b62c-45d6-b779-5750ba36d374" providerId="ADAL" clId="{74EEF19A-8F79-4CC0-8214-88476FFC3AFC}" dt="2024-01-02T15:00:31.079" v="75" actId="20577"/>
        <pc:sldMkLst>
          <pc:docMk/>
          <pc:sldMk cId="0" sldId="525"/>
        </pc:sldMkLst>
        <pc:spChg chg="mod">
          <ac:chgData name="志祥 凌" userId="ee43df1a-b62c-45d6-b779-5750ba36d374" providerId="ADAL" clId="{74EEF19A-8F79-4CC0-8214-88476FFC3AFC}" dt="2024-01-02T15:00:31.079" v="75" actId="20577"/>
          <ac:spMkLst>
            <pc:docMk/>
            <pc:sldMk cId="0" sldId="525"/>
            <ac:spMk id="12" creationId="{00000000-0000-0000-0000-000000000000}"/>
          </ac:spMkLst>
        </pc:spChg>
        <pc:picChg chg="mod">
          <ac:chgData name="志祥 凌" userId="ee43df1a-b62c-45d6-b779-5750ba36d374" providerId="ADAL" clId="{74EEF19A-8F79-4CC0-8214-88476FFC3AFC}" dt="2024-01-02T14:59:13.098" v="36" actId="1076"/>
          <ac:picMkLst>
            <pc:docMk/>
            <pc:sldMk cId="0" sldId="525"/>
            <ac:picMk id="2" creationId="{00000000-0000-0000-0000-000000000000}"/>
          </ac:picMkLst>
        </pc:picChg>
        <pc:picChg chg="mod">
          <ac:chgData name="志祥 凌" userId="ee43df1a-b62c-45d6-b779-5750ba36d374" providerId="ADAL" clId="{74EEF19A-8F79-4CC0-8214-88476FFC3AFC}" dt="2024-01-02T14:59:40.041" v="39" actId="1076"/>
          <ac:picMkLst>
            <pc:docMk/>
            <pc:sldMk cId="0" sldId="525"/>
            <ac:picMk id="9" creationId="{00000000-0000-0000-0000-000000000000}"/>
          </ac:picMkLst>
        </pc:picChg>
      </pc:sldChg>
      <pc:sldChg chg="delSp del">
        <pc:chgData name="志祥 凌" userId="ee43df1a-b62c-45d6-b779-5750ba36d374" providerId="ADAL" clId="{74EEF19A-8F79-4CC0-8214-88476FFC3AFC}" dt="2024-01-02T15:11:43.351" v="620" actId="2696"/>
        <pc:sldMkLst>
          <pc:docMk/>
          <pc:sldMk cId="228286264" sldId="526"/>
        </pc:sldMkLst>
        <pc:picChg chg="del">
          <ac:chgData name="志祥 凌" userId="ee43df1a-b62c-45d6-b779-5750ba36d374" providerId="ADAL" clId="{74EEF19A-8F79-4CC0-8214-88476FFC3AFC}" dt="2024-01-02T15:01:56.183" v="127" actId="478"/>
          <ac:picMkLst>
            <pc:docMk/>
            <pc:sldMk cId="228286264" sldId="526"/>
            <ac:picMk id="2" creationId="{00000000-0000-0000-0000-000000000000}"/>
          </ac:picMkLst>
        </pc:picChg>
      </pc:sldChg>
      <pc:sldChg chg="modSp add">
        <pc:chgData name="志祥 凌" userId="ee43df1a-b62c-45d6-b779-5750ba36d374" providerId="ADAL" clId="{74EEF19A-8F79-4CC0-8214-88476FFC3AFC}" dt="2024-01-02T15:12:54.509" v="624" actId="207"/>
        <pc:sldMkLst>
          <pc:docMk/>
          <pc:sldMk cId="1246177251" sldId="526"/>
        </pc:sldMkLst>
        <pc:spChg chg="mod">
          <ac:chgData name="志祥 凌" userId="ee43df1a-b62c-45d6-b779-5750ba36d374" providerId="ADAL" clId="{74EEF19A-8F79-4CC0-8214-88476FFC3AFC}" dt="2024-01-02T15:12:54.509" v="624" actId="207"/>
          <ac:spMkLst>
            <pc:docMk/>
            <pc:sldMk cId="1246177251" sldId="526"/>
            <ac:spMk id="40" creationId="{00000000-0000-0000-0000-000000000000}"/>
          </ac:spMkLst>
        </pc:spChg>
      </pc:sldChg>
      <pc:sldChg chg="modSp add">
        <pc:chgData name="志祥 凌" userId="ee43df1a-b62c-45d6-b779-5750ba36d374" providerId="ADAL" clId="{74EEF19A-8F79-4CC0-8214-88476FFC3AFC}" dt="2024-01-02T15:13:15.979" v="627" actId="207"/>
        <pc:sldMkLst>
          <pc:docMk/>
          <pc:sldMk cId="37038184" sldId="527"/>
        </pc:sldMkLst>
        <pc:spChg chg="mod">
          <ac:chgData name="志祥 凌" userId="ee43df1a-b62c-45d6-b779-5750ba36d374" providerId="ADAL" clId="{74EEF19A-8F79-4CC0-8214-88476FFC3AFC}" dt="2024-01-02T15:13:15.979" v="627" actId="207"/>
          <ac:spMkLst>
            <pc:docMk/>
            <pc:sldMk cId="37038184" sldId="527"/>
            <ac:spMk id="40" creationId="{00000000-0000-0000-0000-000000000000}"/>
          </ac:spMkLst>
        </pc:spChg>
      </pc:sldChg>
      <pc:sldChg chg="delSp del">
        <pc:chgData name="志祥 凌" userId="ee43df1a-b62c-45d6-b779-5750ba36d374" providerId="ADAL" clId="{74EEF19A-8F79-4CC0-8214-88476FFC3AFC}" dt="2024-01-02T15:11:44.844" v="621" actId="2696"/>
        <pc:sldMkLst>
          <pc:docMk/>
          <pc:sldMk cId="4089442393" sldId="527"/>
        </pc:sldMkLst>
        <pc:picChg chg="del">
          <ac:chgData name="志祥 凌" userId="ee43df1a-b62c-45d6-b779-5750ba36d374" providerId="ADAL" clId="{74EEF19A-8F79-4CC0-8214-88476FFC3AFC}" dt="2024-01-02T15:01:58.065" v="128" actId="478"/>
          <ac:picMkLst>
            <pc:docMk/>
            <pc:sldMk cId="4089442393" sldId="527"/>
            <ac:picMk id="2" creationId="{00000000-0000-0000-0000-000000000000}"/>
          </ac:picMkLst>
        </pc:picChg>
      </pc:sldChg>
      <pc:sldChg chg="add">
        <pc:chgData name="志祥 凌" userId="ee43df1a-b62c-45d6-b779-5750ba36d374" providerId="ADAL" clId="{74EEF19A-8F79-4CC0-8214-88476FFC3AFC}" dt="2024-01-02T15:26:27.720" v="633"/>
        <pc:sldMkLst>
          <pc:docMk/>
          <pc:sldMk cId="2592333025" sldId="528"/>
        </pc:sldMkLst>
      </pc:sldChg>
      <pc:sldChg chg="add">
        <pc:chgData name="志祥 凌" userId="ee43df1a-b62c-45d6-b779-5750ba36d374" providerId="ADAL" clId="{74EEF19A-8F79-4CC0-8214-88476FFC3AFC}" dt="2024-01-02T15:26:28.020" v="634"/>
        <pc:sldMkLst>
          <pc:docMk/>
          <pc:sldMk cId="2176248785" sldId="529"/>
        </pc:sldMkLst>
      </pc:sldChg>
    </pc:docChg>
  </pc:docChgLst>
  <pc:docChgLst>
    <pc:chgData name="志祥 凌" userId="ee43df1a-b62c-45d6-b779-5750ba36d374" providerId="ADAL" clId="{F5500FAE-5D93-44A5-94C8-535FF801A8A0}"/>
    <pc:docChg chg="undo addSld delSld modSld">
      <pc:chgData name="志祥 凌" userId="ee43df1a-b62c-45d6-b779-5750ba36d374" providerId="ADAL" clId="{F5500FAE-5D93-44A5-94C8-535FF801A8A0}" dt="2024-01-03T03:15:29.262" v="891" actId="1035"/>
      <pc:docMkLst>
        <pc:docMk/>
      </pc:docMkLst>
      <pc:sldChg chg="modTransition">
        <pc:chgData name="志祥 凌" userId="ee43df1a-b62c-45d6-b779-5750ba36d374" providerId="ADAL" clId="{F5500FAE-5D93-44A5-94C8-535FF801A8A0}" dt="2024-01-03T01:55:58.596" v="737"/>
        <pc:sldMkLst>
          <pc:docMk/>
          <pc:sldMk cId="0" sldId="256"/>
        </pc:sldMkLst>
      </pc:sldChg>
      <pc:sldChg chg="modTransition">
        <pc:chgData name="志祥 凌" userId="ee43df1a-b62c-45d6-b779-5750ba36d374" providerId="ADAL" clId="{F5500FAE-5D93-44A5-94C8-535FF801A8A0}" dt="2024-01-03T01:55:58.596" v="737"/>
        <pc:sldMkLst>
          <pc:docMk/>
          <pc:sldMk cId="0" sldId="261"/>
        </pc:sldMkLst>
      </pc:sldChg>
      <pc:sldChg chg="addSp modSp modTransition modAnim">
        <pc:chgData name="志祥 凌" userId="ee43df1a-b62c-45d6-b779-5750ba36d374" providerId="ADAL" clId="{F5500FAE-5D93-44A5-94C8-535FF801A8A0}" dt="2024-01-03T03:12:36.751" v="853" actId="108"/>
        <pc:sldMkLst>
          <pc:docMk/>
          <pc:sldMk cId="0" sldId="515"/>
        </pc:sldMkLst>
        <pc:spChg chg="add mod">
          <ac:chgData name="志祥 凌" userId="ee43df1a-b62c-45d6-b779-5750ba36d374" providerId="ADAL" clId="{F5500FAE-5D93-44A5-94C8-535FF801A8A0}" dt="2024-01-03T03:12:36.751" v="853" actId="108"/>
          <ac:spMkLst>
            <pc:docMk/>
            <pc:sldMk cId="0" sldId="515"/>
            <ac:spMk id="2" creationId="{E4FB1D0E-CDF0-4B5E-8A0F-3850F7CC64C7}"/>
          </ac:spMkLst>
        </pc:spChg>
        <pc:spChg chg="add mod">
          <ac:chgData name="志祥 凌" userId="ee43df1a-b62c-45d6-b779-5750ba36d374" providerId="ADAL" clId="{F5500FAE-5D93-44A5-94C8-535FF801A8A0}" dt="2024-01-03T01:49:21.598" v="704" actId="207"/>
          <ac:spMkLst>
            <pc:docMk/>
            <pc:sldMk cId="0" sldId="515"/>
            <ac:spMk id="9" creationId="{A2781A3B-C24B-4417-BAC1-387D5B20B807}"/>
          </ac:spMkLst>
        </pc:spChg>
      </pc:sldChg>
      <pc:sldChg chg="modTransition">
        <pc:chgData name="志祥 凌" userId="ee43df1a-b62c-45d6-b779-5750ba36d374" providerId="ADAL" clId="{F5500FAE-5D93-44A5-94C8-535FF801A8A0}" dt="2024-01-03T01:55:58.596" v="737"/>
        <pc:sldMkLst>
          <pc:docMk/>
          <pc:sldMk cId="0" sldId="517"/>
        </pc:sldMkLst>
      </pc:sldChg>
      <pc:sldChg chg="modTransition modAnim">
        <pc:chgData name="志祥 凌" userId="ee43df1a-b62c-45d6-b779-5750ba36d374" providerId="ADAL" clId="{F5500FAE-5D93-44A5-94C8-535FF801A8A0}" dt="2024-01-03T01:55:58.596" v="737"/>
        <pc:sldMkLst>
          <pc:docMk/>
          <pc:sldMk cId="0" sldId="518"/>
        </pc:sldMkLst>
      </pc:sldChg>
      <pc:sldChg chg="modTransition modAnim">
        <pc:chgData name="志祥 凌" userId="ee43df1a-b62c-45d6-b779-5750ba36d374" providerId="ADAL" clId="{F5500FAE-5D93-44A5-94C8-535FF801A8A0}" dt="2024-01-03T01:55:58.596" v="737"/>
        <pc:sldMkLst>
          <pc:docMk/>
          <pc:sldMk cId="0" sldId="519"/>
        </pc:sldMkLst>
      </pc:sldChg>
      <pc:sldChg chg="addSp delSp modSp modTransition modAnim">
        <pc:chgData name="志祥 凌" userId="ee43df1a-b62c-45d6-b779-5750ba36d374" providerId="ADAL" clId="{F5500FAE-5D93-44A5-94C8-535FF801A8A0}" dt="2024-01-03T03:15:29.262" v="891" actId="1035"/>
        <pc:sldMkLst>
          <pc:docMk/>
          <pc:sldMk cId="0" sldId="520"/>
        </pc:sldMkLst>
        <pc:spChg chg="add del mod">
          <ac:chgData name="志祥 凌" userId="ee43df1a-b62c-45d6-b779-5750ba36d374" providerId="ADAL" clId="{F5500FAE-5D93-44A5-94C8-535FF801A8A0}" dt="2024-01-03T02:54:06.077" v="740"/>
          <ac:spMkLst>
            <pc:docMk/>
            <pc:sldMk cId="0" sldId="520"/>
            <ac:spMk id="2" creationId="{40611ED6-E5F2-4642-8462-7A9AE2970480}"/>
          </ac:spMkLst>
        </pc:spChg>
        <pc:picChg chg="add mod ord">
          <ac:chgData name="志祥 凌" userId="ee43df1a-b62c-45d6-b779-5750ba36d374" providerId="ADAL" clId="{F5500FAE-5D93-44A5-94C8-535FF801A8A0}" dt="2024-01-03T03:15:29.262" v="891" actId="1035"/>
          <ac:picMkLst>
            <pc:docMk/>
            <pc:sldMk cId="0" sldId="520"/>
            <ac:picMk id="8" creationId="{85CEEA88-E185-4028-A770-6EDF849526D2}"/>
          </ac:picMkLst>
        </pc:picChg>
        <pc:picChg chg="add mod modCrop">
          <ac:chgData name="志祥 凌" userId="ee43df1a-b62c-45d6-b779-5750ba36d374" providerId="ADAL" clId="{F5500FAE-5D93-44A5-94C8-535FF801A8A0}" dt="2024-01-03T03:14:52.428" v="864" actId="1076"/>
          <ac:picMkLst>
            <pc:docMk/>
            <pc:sldMk cId="0" sldId="520"/>
            <ac:picMk id="9" creationId="{44E43CCA-3F18-4500-964E-7B45D140FB69}"/>
          </ac:picMkLst>
        </pc:picChg>
        <pc:picChg chg="add mod ord modCrop">
          <ac:chgData name="志祥 凌" userId="ee43df1a-b62c-45d6-b779-5750ba36d374" providerId="ADAL" clId="{F5500FAE-5D93-44A5-94C8-535FF801A8A0}" dt="2024-01-03T03:14:06.266" v="856" actId="1076"/>
          <ac:picMkLst>
            <pc:docMk/>
            <pc:sldMk cId="0" sldId="520"/>
            <ac:picMk id="10" creationId="{8F5DB453-29B2-43BD-9C71-DE1CD7C9D564}"/>
          </ac:picMkLst>
        </pc:picChg>
        <pc:picChg chg="add mod">
          <ac:chgData name="志祥 凌" userId="ee43df1a-b62c-45d6-b779-5750ba36d374" providerId="ADAL" clId="{F5500FAE-5D93-44A5-94C8-535FF801A8A0}" dt="2024-01-03T03:15:15.881" v="871" actId="1076"/>
          <ac:picMkLst>
            <pc:docMk/>
            <pc:sldMk cId="0" sldId="520"/>
            <ac:picMk id="11" creationId="{46771E64-A3BE-4397-A77B-11E196173423}"/>
          </ac:picMkLst>
        </pc:picChg>
      </pc:sldChg>
      <pc:sldChg chg="addSp modSp modTransition modAnim">
        <pc:chgData name="志祥 凌" userId="ee43df1a-b62c-45d6-b779-5750ba36d374" providerId="ADAL" clId="{F5500FAE-5D93-44A5-94C8-535FF801A8A0}" dt="2024-01-03T03:11:13.132" v="849"/>
        <pc:sldMkLst>
          <pc:docMk/>
          <pc:sldMk cId="0" sldId="523"/>
        </pc:sldMkLst>
        <pc:spChg chg="add mod">
          <ac:chgData name="志祥 凌" userId="ee43df1a-b62c-45d6-b779-5750ba36d374" providerId="ADAL" clId="{F5500FAE-5D93-44A5-94C8-535FF801A8A0}" dt="2024-01-03T02:55:39.343" v="752" actId="404"/>
          <ac:spMkLst>
            <pc:docMk/>
            <pc:sldMk cId="0" sldId="523"/>
            <ac:spMk id="8" creationId="{C3583D1F-7760-431B-A46E-59A1EF8514A3}"/>
          </ac:spMkLst>
        </pc:spChg>
        <pc:spChg chg="add mod">
          <ac:chgData name="志祥 凌" userId="ee43df1a-b62c-45d6-b779-5750ba36d374" providerId="ADAL" clId="{F5500FAE-5D93-44A5-94C8-535FF801A8A0}" dt="2024-01-03T02:59:27.563" v="786" actId="11"/>
          <ac:spMkLst>
            <pc:docMk/>
            <pc:sldMk cId="0" sldId="523"/>
            <ac:spMk id="10" creationId="{85FCCEF0-8C15-43D7-A541-3D6D206845AE}"/>
          </ac:spMkLst>
        </pc:spChg>
        <pc:picChg chg="mod">
          <ac:chgData name="志祥 凌" userId="ee43df1a-b62c-45d6-b779-5750ba36d374" providerId="ADAL" clId="{F5500FAE-5D93-44A5-94C8-535FF801A8A0}" dt="2024-01-03T02:57:36.488" v="774" actId="14100"/>
          <ac:picMkLst>
            <pc:docMk/>
            <pc:sldMk cId="0" sldId="523"/>
            <ac:picMk id="2" creationId="{00000000-0000-0000-0000-000000000000}"/>
          </ac:picMkLst>
        </pc:picChg>
        <pc:picChg chg="add mod">
          <ac:chgData name="志祥 凌" userId="ee43df1a-b62c-45d6-b779-5750ba36d374" providerId="ADAL" clId="{F5500FAE-5D93-44A5-94C8-535FF801A8A0}" dt="2024-01-03T02:57:30.468" v="773" actId="14100"/>
          <ac:picMkLst>
            <pc:docMk/>
            <pc:sldMk cId="0" sldId="523"/>
            <ac:picMk id="9" creationId="{E4B58E51-EA75-429B-ABA2-180C2CC93DCF}"/>
          </ac:picMkLst>
        </pc:picChg>
      </pc:sldChg>
      <pc:sldChg chg="modTransition modAnim">
        <pc:chgData name="志祥 凌" userId="ee43df1a-b62c-45d6-b779-5750ba36d374" providerId="ADAL" clId="{F5500FAE-5D93-44A5-94C8-535FF801A8A0}" dt="2024-01-03T01:55:58.596" v="737"/>
        <pc:sldMkLst>
          <pc:docMk/>
          <pc:sldMk cId="0" sldId="524"/>
        </pc:sldMkLst>
      </pc:sldChg>
      <pc:sldChg chg="modSp modTransition modAnim">
        <pc:chgData name="志祥 凌" userId="ee43df1a-b62c-45d6-b779-5750ba36d374" providerId="ADAL" clId="{F5500FAE-5D93-44A5-94C8-535FF801A8A0}" dt="2024-01-03T01:55:58.596" v="737"/>
        <pc:sldMkLst>
          <pc:docMk/>
          <pc:sldMk cId="0" sldId="525"/>
        </pc:sldMkLst>
        <pc:spChg chg="mod">
          <ac:chgData name="志祥 凌" userId="ee43df1a-b62c-45d6-b779-5750ba36d374" providerId="ADAL" clId="{F5500FAE-5D93-44A5-94C8-535FF801A8A0}" dt="2024-01-03T01:52:33.540" v="718" actId="20577"/>
          <ac:spMkLst>
            <pc:docMk/>
            <pc:sldMk cId="0" sldId="525"/>
            <ac:spMk id="12" creationId="{00000000-0000-0000-0000-000000000000}"/>
          </ac:spMkLst>
        </pc:spChg>
      </pc:sldChg>
      <pc:sldChg chg="modTransition">
        <pc:chgData name="志祥 凌" userId="ee43df1a-b62c-45d6-b779-5750ba36d374" providerId="ADAL" clId="{F5500FAE-5D93-44A5-94C8-535FF801A8A0}" dt="2024-01-03T01:55:58.596" v="737"/>
        <pc:sldMkLst>
          <pc:docMk/>
          <pc:sldMk cId="1246177251" sldId="526"/>
        </pc:sldMkLst>
      </pc:sldChg>
      <pc:sldChg chg="modTransition">
        <pc:chgData name="志祥 凌" userId="ee43df1a-b62c-45d6-b779-5750ba36d374" providerId="ADAL" clId="{F5500FAE-5D93-44A5-94C8-535FF801A8A0}" dt="2024-01-03T01:55:58.596" v="737"/>
        <pc:sldMkLst>
          <pc:docMk/>
          <pc:sldMk cId="37038184" sldId="527"/>
        </pc:sldMkLst>
      </pc:sldChg>
      <pc:sldChg chg="del">
        <pc:chgData name="志祥 凌" userId="ee43df1a-b62c-45d6-b779-5750ba36d374" providerId="ADAL" clId="{F5500FAE-5D93-44A5-94C8-535FF801A8A0}" dt="2024-01-03T01:39:07.676" v="657" actId="2696"/>
        <pc:sldMkLst>
          <pc:docMk/>
          <pc:sldMk cId="2592333025" sldId="528"/>
        </pc:sldMkLst>
      </pc:sldChg>
      <pc:sldChg chg="addSp modSp modTransition modAnim">
        <pc:chgData name="志祥 凌" userId="ee43df1a-b62c-45d6-b779-5750ba36d374" providerId="ADAL" clId="{F5500FAE-5D93-44A5-94C8-535FF801A8A0}" dt="2024-01-03T01:55:58.596" v="737"/>
        <pc:sldMkLst>
          <pc:docMk/>
          <pc:sldMk cId="2176248785" sldId="529"/>
        </pc:sldMkLst>
        <pc:picChg chg="add mod">
          <ac:chgData name="志祥 凌" userId="ee43df1a-b62c-45d6-b779-5750ba36d374" providerId="ADAL" clId="{F5500FAE-5D93-44A5-94C8-535FF801A8A0}" dt="2024-01-03T01:46:08.921" v="661" actId="1076"/>
          <ac:picMkLst>
            <pc:docMk/>
            <pc:sldMk cId="2176248785" sldId="529"/>
            <ac:picMk id="2" creationId="{86357D82-A6D9-43B1-93A1-19F26133E17A}"/>
          </ac:picMkLst>
        </pc:picChg>
        <pc:picChg chg="add mod">
          <ac:chgData name="志祥 凌" userId="ee43df1a-b62c-45d6-b779-5750ba36d374" providerId="ADAL" clId="{F5500FAE-5D93-44A5-94C8-535FF801A8A0}" dt="2024-01-03T01:46:11.992" v="662" actId="1076"/>
          <ac:picMkLst>
            <pc:docMk/>
            <pc:sldMk cId="2176248785" sldId="529"/>
            <ac:picMk id="8" creationId="{C28EA0F5-B01A-44DB-84BE-709FCCF6F5A3}"/>
          </ac:picMkLst>
        </pc:picChg>
        <pc:picChg chg="add mod ord">
          <ac:chgData name="志祥 凌" userId="ee43df1a-b62c-45d6-b779-5750ba36d374" providerId="ADAL" clId="{F5500FAE-5D93-44A5-94C8-535FF801A8A0}" dt="2024-01-03T01:47:38.118" v="675" actId="1076"/>
          <ac:picMkLst>
            <pc:docMk/>
            <pc:sldMk cId="2176248785" sldId="529"/>
            <ac:picMk id="9" creationId="{926A9BFC-9247-402E-AEDB-AB6A2B247BA3}"/>
          </ac:picMkLst>
        </pc:picChg>
        <pc:picChg chg="add mod ord">
          <ac:chgData name="志祥 凌" userId="ee43df1a-b62c-45d6-b779-5750ba36d374" providerId="ADAL" clId="{F5500FAE-5D93-44A5-94C8-535FF801A8A0}" dt="2024-01-03T01:47:44.122" v="676" actId="166"/>
          <ac:picMkLst>
            <pc:docMk/>
            <pc:sldMk cId="2176248785" sldId="529"/>
            <ac:picMk id="10" creationId="{79C99361-DECB-456A-98E3-F379953A6D0E}"/>
          </ac:picMkLst>
        </pc:picChg>
      </pc:sldChg>
      <pc:sldChg chg="add del">
        <pc:chgData name="志祥 凌" userId="ee43df1a-b62c-45d6-b779-5750ba36d374" providerId="ADAL" clId="{F5500FAE-5D93-44A5-94C8-535FF801A8A0}" dt="2024-01-03T03:07:20.036" v="836" actId="2696"/>
        <pc:sldMkLst>
          <pc:docMk/>
          <pc:sldMk cId="3165842070" sldId="530"/>
        </pc:sldMkLst>
      </pc:sldChg>
      <pc:sldChg chg="add del">
        <pc:chgData name="志祥 凌" userId="ee43df1a-b62c-45d6-b779-5750ba36d374" providerId="ADAL" clId="{F5500FAE-5D93-44A5-94C8-535FF801A8A0}" dt="2024-01-03T01:33:25.737" v="318" actId="2696"/>
        <pc:sldMkLst>
          <pc:docMk/>
          <pc:sldMk cId="4227565065" sldId="53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B5A739-CC4F-4ABA-BCD1-A8CF307CB7DC}" type="datetimeFigureOut">
              <a:rPr lang="zh-CN" altLang="en-US" smtClean="0"/>
              <a:t>2024/1/3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AFC892-CAFA-4182-B9C2-512A1643BBA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DA4E05-6594-4746-8A0E-F831CBFF1A8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DA4E05-6594-4746-8A0E-F831CBFF1A83}" type="slidenum">
              <a:rPr lang="zh-CN" altLang="en-US" smtClean="0"/>
              <a:t>10</a:t>
            </a:fld>
            <a:endParaRPr lang="zh-CN" altLang="en-US"/>
          </a:p>
        </p:txBody>
      </p:sp>
    </p:spTree>
    <p:extLst>
      <p:ext uri="{BB962C8B-B14F-4D97-AF65-F5344CB8AC3E}">
        <p14:creationId xmlns:p14="http://schemas.microsoft.com/office/powerpoint/2010/main" val="429056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A1DA4E05-6594-4746-8A0E-F831CBFF1A8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A1DA4E05-6594-4746-8A0E-F831CBFF1A83}" type="slidenum">
              <a:rPr lang="zh-CN" altLang="en-US" smtClean="0"/>
              <a:t>12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DA4E05-6594-4746-8A0E-F831CBFF1A83}"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A1DA4E05-6594-4746-8A0E-F831CBFF1A83}"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A1DA4E05-6594-4746-8A0E-F831CBFF1A83}" type="slidenum">
              <a:rPr lang="zh-CN" altLang="en-US" smtClean="0"/>
              <a:t>4</a:t>
            </a:fld>
            <a:endParaRPr lang="zh-CN" altLang="en-US"/>
          </a:p>
        </p:txBody>
      </p:sp>
    </p:spTree>
    <p:extLst>
      <p:ext uri="{BB962C8B-B14F-4D97-AF65-F5344CB8AC3E}">
        <p14:creationId xmlns:p14="http://schemas.microsoft.com/office/powerpoint/2010/main" val="3436170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DA4E05-6594-4746-8A0E-F831CBFF1A83}" type="slidenum">
              <a:rPr lang="zh-CN" altLang="en-US" smtClean="0"/>
              <a:t>5</a:t>
            </a:fld>
            <a:endParaRPr lang="zh-CN" altLang="en-US"/>
          </a:p>
        </p:txBody>
      </p:sp>
    </p:spTree>
    <p:extLst>
      <p:ext uri="{BB962C8B-B14F-4D97-AF65-F5344CB8AC3E}">
        <p14:creationId xmlns:p14="http://schemas.microsoft.com/office/powerpoint/2010/main" val="1555840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A1DA4E05-6594-4746-8A0E-F831CBFF1A83}"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A1DA4E05-6594-4746-8A0E-F831CBFF1A83}"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A1DA4E05-6594-4746-8A0E-F831CBFF1A8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A1DA4E05-6594-4746-8A0E-F831CBFF1A8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12.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microsoft.com/office/2007/relationships/media" Target="../media/media4.mp4"/><Relationship Id="rId13" Type="http://schemas.openxmlformats.org/officeDocument/2006/relationships/image" Target="../media/image2.png"/><Relationship Id="rId3" Type="http://schemas.openxmlformats.org/officeDocument/2006/relationships/video" Target="../media/media1.mp4"/><Relationship Id="rId7" Type="http://schemas.openxmlformats.org/officeDocument/2006/relationships/video" Target="../media/media3.mp4"/><Relationship Id="rId12" Type="http://schemas.openxmlformats.org/officeDocument/2006/relationships/image" Target="../media/image1.png"/><Relationship Id="rId2" Type="http://schemas.microsoft.com/office/2007/relationships/media" Target="../media/media1.mp4"/><Relationship Id="rId16" Type="http://schemas.openxmlformats.org/officeDocument/2006/relationships/image" Target="../media/image5.png"/><Relationship Id="rId1" Type="http://schemas.openxmlformats.org/officeDocument/2006/relationships/tags" Target="../tags/tag2.xml"/><Relationship Id="rId6" Type="http://schemas.microsoft.com/office/2007/relationships/media" Target="../media/media3.mp4"/><Relationship Id="rId11" Type="http://schemas.openxmlformats.org/officeDocument/2006/relationships/notesSlide" Target="../notesSlides/notesSlide4.xml"/><Relationship Id="rId5" Type="http://schemas.openxmlformats.org/officeDocument/2006/relationships/video" Target="../media/media2.mp4"/><Relationship Id="rId15" Type="http://schemas.openxmlformats.org/officeDocument/2006/relationships/image" Target="../media/image4.png"/><Relationship Id="rId10" Type="http://schemas.openxmlformats.org/officeDocument/2006/relationships/slideLayout" Target="../slideLayouts/slideLayout2.xml"/><Relationship Id="rId4" Type="http://schemas.microsoft.com/office/2007/relationships/media" Target="../media/media2.mp4"/><Relationship Id="rId9" Type="http://schemas.openxmlformats.org/officeDocument/2006/relationships/video" Target="../media/media4.mp4"/><Relationship Id="rId1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8.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p:nvPr/>
        </p:nvSpPr>
        <p:spPr>
          <a:xfrm>
            <a:off x="4280026" y="6049979"/>
            <a:ext cx="7183925" cy="256803"/>
          </a:xfrm>
          <a:prstGeom prst="rect">
            <a:avLst/>
          </a:prstGeom>
        </p:spPr>
        <p:txBody>
          <a:bodyPr vert="horz" wrap="square" lIns="0" tIns="18861" rIns="0" bIns="0" rtlCol="0">
            <a:spAutoFit/>
          </a:bodyPr>
          <a:lstStyle/>
          <a:p>
            <a:pPr marL="15240" algn="ctr">
              <a:spcBef>
                <a:spcPts val="150"/>
              </a:spcBef>
            </a:pPr>
            <a:r>
              <a:rPr lang="zh-CN" altLang="en-US" sz="1545" spc="95" dirty="0">
                <a:solidFill>
                  <a:schemeClr val="tx1">
                    <a:lumMod val="65000"/>
                    <a:lumOff val="35000"/>
                  </a:schemeClr>
                </a:solidFill>
                <a:latin typeface="思源黑体 CN Regular" panose="020B0500000000000000" charset="-122"/>
                <a:ea typeface="思源黑体 CN Regular" panose="020B0500000000000000" charset="-122"/>
                <a:cs typeface="思源黑体 CN Regular" panose="020B0500000000000000" charset="-122"/>
              </a:rPr>
              <a:t>汇报</a:t>
            </a:r>
            <a:r>
              <a:rPr sz="1545" spc="95" dirty="0">
                <a:solidFill>
                  <a:schemeClr val="tx1">
                    <a:lumMod val="65000"/>
                    <a:lumOff val="35000"/>
                  </a:schemeClr>
                </a:solidFill>
                <a:latin typeface="思源黑体 CN Regular" panose="020B0500000000000000" charset="-122"/>
                <a:ea typeface="思源黑体 CN Regular" panose="020B0500000000000000" charset="-122"/>
                <a:cs typeface="思源黑体 CN Regular" panose="020B0500000000000000" charset="-122"/>
              </a:rPr>
              <a:t>⼈</a:t>
            </a:r>
            <a:r>
              <a:rPr sz="1545" spc="24" dirty="0">
                <a:solidFill>
                  <a:schemeClr val="tx1">
                    <a:lumMod val="65000"/>
                    <a:lumOff val="35000"/>
                  </a:schemeClr>
                </a:solidFill>
                <a:latin typeface="思源黑体 CN Regular" panose="020B0500000000000000" charset="-122"/>
                <a:ea typeface="思源黑体 CN Regular" panose="020B0500000000000000" charset="-122"/>
                <a:cs typeface="思源黑体 CN Regular" panose="020B0500000000000000" charset="-122"/>
              </a:rPr>
              <a:t>：</a:t>
            </a:r>
            <a:r>
              <a:rPr lang="en-US" altLang="zh-CN" sz="1545" spc="24" dirty="0">
                <a:solidFill>
                  <a:schemeClr val="tx1">
                    <a:lumMod val="65000"/>
                    <a:lumOff val="35000"/>
                  </a:schemeClr>
                </a:solidFill>
                <a:latin typeface="思源黑体 CN Regular" panose="020B0500000000000000" charset="-122"/>
                <a:ea typeface="思源黑体 CN Regular" panose="020B0500000000000000" charset="-122"/>
                <a:cs typeface="思源黑体 CN Regular" panose="020B0500000000000000" charset="-122"/>
              </a:rPr>
              <a:t>  </a:t>
            </a:r>
            <a:r>
              <a:rPr lang="zh-CN" altLang="en-US" sz="1545" spc="24" dirty="0">
                <a:solidFill>
                  <a:schemeClr val="tx1">
                    <a:lumMod val="65000"/>
                    <a:lumOff val="35000"/>
                  </a:schemeClr>
                </a:solidFill>
                <a:latin typeface="思源黑体 CN Regular" panose="020B0500000000000000" charset="-122"/>
                <a:ea typeface="思源黑体 CN Regular" panose="020B0500000000000000" charset="-122"/>
                <a:cs typeface="思源黑体 CN Regular" panose="020B0500000000000000" charset="-122"/>
              </a:rPr>
              <a:t>凌志祥</a:t>
            </a:r>
            <a:r>
              <a:rPr sz="1545" spc="24" dirty="0">
                <a:solidFill>
                  <a:schemeClr val="tx1">
                    <a:lumMod val="65000"/>
                    <a:lumOff val="35000"/>
                  </a:schemeClr>
                </a:solidFill>
                <a:latin typeface="思源黑体 CN Regular" panose="020B0500000000000000" charset="-122"/>
                <a:ea typeface="思源黑体 CN Regular" panose="020B0500000000000000" charset="-122"/>
                <a:cs typeface="思源黑体 CN Regular" panose="020B0500000000000000" charset="-122"/>
              </a:rPr>
              <a:t>                                      ⽇</a:t>
            </a:r>
            <a:r>
              <a:rPr sz="1545" spc="95" dirty="0">
                <a:solidFill>
                  <a:schemeClr val="tx1">
                    <a:lumMod val="65000"/>
                    <a:lumOff val="35000"/>
                  </a:schemeClr>
                </a:solidFill>
                <a:latin typeface="思源黑体 CN Regular" panose="020B0500000000000000" charset="-122"/>
                <a:ea typeface="思源黑体 CN Regular" panose="020B0500000000000000" charset="-122"/>
                <a:cs typeface="思源黑体 CN Regular" panose="020B0500000000000000" charset="-122"/>
              </a:rPr>
              <a:t>期</a:t>
            </a:r>
            <a:r>
              <a:rPr sz="1545" spc="24">
                <a:solidFill>
                  <a:schemeClr val="tx1">
                    <a:lumMod val="65000"/>
                    <a:lumOff val="35000"/>
                  </a:schemeClr>
                </a:solidFill>
                <a:latin typeface="思源黑体 CN Regular" panose="020B0500000000000000" charset="-122"/>
                <a:ea typeface="思源黑体 CN Regular" panose="020B0500000000000000" charset="-122"/>
                <a:cs typeface="思源黑体 CN Regular" panose="020B0500000000000000" charset="-122"/>
              </a:rPr>
              <a:t>：</a:t>
            </a:r>
            <a:r>
              <a:rPr lang="en-US" altLang="zh-CN" sz="1545" spc="24">
                <a:solidFill>
                  <a:schemeClr val="tx1">
                    <a:lumMod val="65000"/>
                    <a:lumOff val="35000"/>
                  </a:schemeClr>
                </a:solidFill>
                <a:latin typeface="思源黑体 CN Regular" panose="020B0500000000000000" charset="-122"/>
                <a:ea typeface="思源黑体 CN Regular" panose="020B0500000000000000" charset="-122"/>
                <a:cs typeface="思源黑体 CN Regular" panose="020B0500000000000000" charset="-122"/>
              </a:rPr>
              <a:t>2024-01-03</a:t>
            </a:r>
            <a:endParaRPr lang="en-US" altLang="zh-CN" sz="1545" spc="24" dirty="0">
              <a:solidFill>
                <a:schemeClr val="tx1">
                  <a:lumMod val="65000"/>
                  <a:lumOff val="35000"/>
                </a:schemeClr>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4" name="文本框 13"/>
          <p:cNvSpPr txBox="1"/>
          <p:nvPr/>
        </p:nvSpPr>
        <p:spPr>
          <a:xfrm>
            <a:off x="1025374" y="4419901"/>
            <a:ext cx="10139881" cy="829945"/>
          </a:xfrm>
          <a:prstGeom prst="rect">
            <a:avLst/>
          </a:prstGeom>
          <a:noFill/>
        </p:spPr>
        <p:txBody>
          <a:bodyPr wrap="square" rtlCol="0">
            <a:spAutoFit/>
          </a:bodyPr>
          <a:lstStyle/>
          <a:p>
            <a:pPr algn="ctr"/>
            <a:r>
              <a:rPr lang="zh-CN" altLang="en-US" sz="4800" dirty="0">
                <a:solidFill>
                  <a:schemeClr val="tx1">
                    <a:lumMod val="85000"/>
                    <a:lumOff val="15000"/>
                  </a:schemeClr>
                </a:solidFill>
                <a:latin typeface="思源黑体 CN Normal" panose="020B0400000000000000" charset="-122"/>
                <a:ea typeface="思源黑体 CN Normal" panose="020B0400000000000000" charset="-122"/>
              </a:rPr>
              <a:t>近期研究学习内容分享</a:t>
            </a:r>
          </a:p>
        </p:txBody>
      </p:sp>
      <p:sp>
        <p:nvSpPr>
          <p:cNvPr id="12" name="object 5"/>
          <p:cNvSpPr/>
          <p:nvPr/>
        </p:nvSpPr>
        <p:spPr>
          <a:xfrm>
            <a:off x="536488" y="5876948"/>
            <a:ext cx="11117655" cy="33196"/>
          </a:xfrm>
          <a:custGeom>
            <a:avLst/>
            <a:gdLst/>
            <a:ahLst/>
            <a:cxnLst/>
            <a:rect l="l" t="t" r="r" b="b"/>
            <a:pathLst>
              <a:path w="9357360" h="27939">
                <a:moveTo>
                  <a:pt x="9356919" y="0"/>
                </a:moveTo>
                <a:lnTo>
                  <a:pt x="0" y="0"/>
                </a:lnTo>
                <a:lnTo>
                  <a:pt x="0" y="27406"/>
                </a:lnTo>
                <a:lnTo>
                  <a:pt x="9356919" y="27406"/>
                </a:lnTo>
                <a:lnTo>
                  <a:pt x="9356919" y="0"/>
                </a:lnTo>
                <a:close/>
              </a:path>
            </a:pathLst>
          </a:custGeom>
          <a:solidFill>
            <a:srgbClr val="004098"/>
          </a:solidFill>
        </p:spPr>
        <p:txBody>
          <a:bodyPr wrap="square" lIns="0" tIns="0" rIns="0" bIns="0" rtlCol="0"/>
          <a:lstStyle/>
          <a:p>
            <a:pPr algn="ctr"/>
            <a:endParaRPr sz="2140"/>
          </a:p>
        </p:txBody>
      </p:sp>
      <p:pic>
        <p:nvPicPr>
          <p:cNvPr id="2" name="图片 1" descr="logo彩色"/>
          <p:cNvPicPr>
            <a:picLocks noChangeAspect="1"/>
          </p:cNvPicPr>
          <p:nvPr/>
        </p:nvPicPr>
        <p:blipFill>
          <a:blip r:embed="rId3"/>
          <a:stretch>
            <a:fillRect/>
          </a:stretch>
        </p:blipFill>
        <p:spPr>
          <a:xfrm>
            <a:off x="4395171" y="522600"/>
            <a:ext cx="3401658" cy="34016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3"/>
          <p:cNvSpPr txBox="1"/>
          <p:nvPr/>
        </p:nvSpPr>
        <p:spPr>
          <a:xfrm>
            <a:off x="801986" y="1010216"/>
            <a:ext cx="6737287" cy="490220"/>
          </a:xfrm>
          <a:prstGeom prst="rect">
            <a:avLst/>
          </a:prstGeom>
        </p:spPr>
        <p:txBody>
          <a:bodyPr vert="horz" wrap="square" lIns="0" tIns="14334" rIns="0" bIns="0" rtlCol="0">
            <a:spAutoFit/>
          </a:bodyPr>
          <a:lstStyle/>
          <a:p>
            <a:pPr marL="38100">
              <a:lnSpc>
                <a:spcPct val="100000"/>
              </a:lnSpc>
              <a:spcBef>
                <a:spcPts val="95"/>
              </a:spcBef>
            </a:pPr>
            <a:r>
              <a:rPr sz="2140" dirty="0">
                <a:solidFill>
                  <a:srgbClr val="004098"/>
                </a:solidFill>
                <a:latin typeface="思源黑体 CN Normal" panose="020B0400000000000000" charset="-122"/>
                <a:ea typeface="思源黑体 CN Normal" panose="020B0400000000000000" charset="-122"/>
              </a:rPr>
              <a:t>天府工程数值模拟与软件创新中心</a:t>
            </a:r>
          </a:p>
          <a:p>
            <a:pPr marL="38100">
              <a:lnSpc>
                <a:spcPct val="100000"/>
              </a:lnSpc>
              <a:spcBef>
                <a:spcPts val="95"/>
              </a:spcBef>
            </a:pPr>
            <a:r>
              <a:rPr lang="zh-CN" altLang="en-US" sz="875" dirty="0">
                <a:solidFill>
                  <a:schemeClr val="tx2"/>
                </a:solidFill>
              </a:rPr>
              <a:t>TIANFU ENGINEERING-ORIENTED NUMERICAL SIMULATION &amp; SOFTWARE INNOVATION CENTER</a:t>
            </a:r>
          </a:p>
        </p:txBody>
      </p:sp>
      <p:sp>
        <p:nvSpPr>
          <p:cNvPr id="29" name="object 3"/>
          <p:cNvSpPr txBox="1"/>
          <p:nvPr/>
        </p:nvSpPr>
        <p:spPr>
          <a:xfrm>
            <a:off x="1144903" y="2395019"/>
            <a:ext cx="9874313" cy="2029460"/>
          </a:xfrm>
          <a:prstGeom prst="rect">
            <a:avLst/>
          </a:prstGeom>
        </p:spPr>
        <p:txBody>
          <a:bodyPr vert="horz" wrap="square" lIns="0" tIns="19615" rIns="0" bIns="0" rtlCol="0">
            <a:spAutoFit/>
          </a:bodyPr>
          <a:lstStyle/>
          <a:p>
            <a:pPr marL="12700">
              <a:lnSpc>
                <a:spcPct val="100000"/>
              </a:lnSpc>
              <a:spcBef>
                <a:spcPts val="130"/>
              </a:spcBef>
            </a:pPr>
            <a:r>
              <a:rPr sz="13070" spc="225" dirty="0">
                <a:solidFill>
                  <a:srgbClr val="EEEFEF"/>
                </a:solidFill>
                <a:latin typeface="思源黑体 CN Bold" panose="020B0800000000000000" charset="-122"/>
                <a:ea typeface="思源黑体 CN Bold" panose="020B0800000000000000" charset="-122"/>
                <a:cs typeface="Noto Sans CJK JP Regular"/>
              </a:rPr>
              <a:t>C</a:t>
            </a:r>
            <a:r>
              <a:rPr sz="13070" spc="695" dirty="0">
                <a:solidFill>
                  <a:srgbClr val="EEEFEF"/>
                </a:solidFill>
                <a:latin typeface="思源黑体 CN Bold" panose="020B0800000000000000" charset="-122"/>
                <a:ea typeface="思源黑体 CN Bold" panose="020B0800000000000000" charset="-122"/>
                <a:cs typeface="Noto Sans CJK JP Regular"/>
              </a:rPr>
              <a:t>O</a:t>
            </a:r>
            <a:r>
              <a:rPr sz="13070" spc="690" dirty="0">
                <a:solidFill>
                  <a:srgbClr val="EEEFEF"/>
                </a:solidFill>
                <a:latin typeface="思源黑体 CN Bold" panose="020B0800000000000000" charset="-122"/>
                <a:ea typeface="思源黑体 CN Bold" panose="020B0800000000000000" charset="-122"/>
                <a:cs typeface="Noto Sans CJK JP Regular"/>
              </a:rPr>
              <a:t>N</a:t>
            </a:r>
            <a:r>
              <a:rPr sz="13070" spc="675" dirty="0">
                <a:solidFill>
                  <a:srgbClr val="EEEFEF"/>
                </a:solidFill>
                <a:latin typeface="思源黑体 CN Bold" panose="020B0800000000000000" charset="-122"/>
                <a:ea typeface="思源黑体 CN Bold" panose="020B0800000000000000" charset="-122"/>
                <a:cs typeface="Noto Sans CJK JP Regular"/>
              </a:rPr>
              <a:t>T</a:t>
            </a:r>
            <a:r>
              <a:rPr sz="13070" spc="690" dirty="0">
                <a:solidFill>
                  <a:srgbClr val="EEEFEF"/>
                </a:solidFill>
                <a:latin typeface="思源黑体 CN Bold" panose="020B0800000000000000" charset="-122"/>
                <a:ea typeface="思源黑体 CN Bold" panose="020B0800000000000000" charset="-122"/>
                <a:cs typeface="Noto Sans CJK JP Regular"/>
              </a:rPr>
              <a:t>EN</a:t>
            </a:r>
            <a:r>
              <a:rPr sz="13070" spc="215" dirty="0">
                <a:solidFill>
                  <a:srgbClr val="EEEFEF"/>
                </a:solidFill>
                <a:latin typeface="思源黑体 CN Bold" panose="020B0800000000000000" charset="-122"/>
                <a:ea typeface="思源黑体 CN Bold" panose="020B0800000000000000" charset="-122"/>
                <a:cs typeface="Noto Sans CJK JP Regular"/>
              </a:rPr>
              <a:t>T</a:t>
            </a:r>
            <a:r>
              <a:rPr sz="13070" spc="145" dirty="0">
                <a:solidFill>
                  <a:srgbClr val="EEEFEF"/>
                </a:solidFill>
                <a:latin typeface="思源黑体 CN Bold" panose="020B0800000000000000" charset="-122"/>
                <a:ea typeface="思源黑体 CN Bold" panose="020B0800000000000000" charset="-122"/>
                <a:cs typeface="Noto Sans CJK JP Regular"/>
              </a:rPr>
              <a:t>S</a:t>
            </a:r>
            <a:endParaRPr sz="13070" dirty="0">
              <a:latin typeface="思源黑体 CN Bold" panose="020B0800000000000000" charset="-122"/>
              <a:ea typeface="思源黑体 CN Bold" panose="020B0800000000000000" charset="-122"/>
              <a:cs typeface="Noto Sans CJK JP Regular"/>
            </a:endParaRPr>
          </a:p>
        </p:txBody>
      </p:sp>
      <p:sp>
        <p:nvSpPr>
          <p:cNvPr id="30" name="object 8"/>
          <p:cNvSpPr txBox="1"/>
          <p:nvPr/>
        </p:nvSpPr>
        <p:spPr>
          <a:xfrm>
            <a:off x="1840871" y="3150606"/>
            <a:ext cx="1505139" cy="519430"/>
          </a:xfrm>
          <a:prstGeom prst="rect">
            <a:avLst/>
          </a:prstGeom>
        </p:spPr>
        <p:txBody>
          <a:bodyPr vert="horz" wrap="square" lIns="0" tIns="17351" rIns="0" bIns="0" rtlCol="0">
            <a:spAutoFit/>
          </a:bodyPr>
          <a:lstStyle/>
          <a:p>
            <a:pPr marL="12700">
              <a:spcBef>
                <a:spcPts val="115"/>
              </a:spcBef>
            </a:pPr>
            <a:r>
              <a:rPr sz="3265" spc="15" dirty="0">
                <a:solidFill>
                  <a:srgbClr val="004A9F"/>
                </a:solidFill>
                <a:ea typeface="思源黑体 CN Bold" panose="020B0800000000000000"/>
              </a:rPr>
              <a:t>⽬ 录</a:t>
            </a:r>
          </a:p>
        </p:txBody>
      </p:sp>
      <p:sp>
        <p:nvSpPr>
          <p:cNvPr id="40" name="object 18"/>
          <p:cNvSpPr txBox="1"/>
          <p:nvPr/>
        </p:nvSpPr>
        <p:spPr>
          <a:xfrm>
            <a:off x="5552792" y="2252050"/>
            <a:ext cx="5703683" cy="3180080"/>
          </a:xfrm>
          <a:prstGeom prst="rect">
            <a:avLst/>
          </a:prstGeom>
        </p:spPr>
        <p:txBody>
          <a:bodyPr vert="horz" wrap="square" lIns="0" tIns="18106" rIns="0" bIns="0" rtlCol="0">
            <a:spAutoFit/>
          </a:bodyPr>
          <a:lstStyle/>
          <a:p>
            <a:pPr marL="12700">
              <a:lnSpc>
                <a:spcPct val="100000"/>
              </a:lnSpc>
              <a:spcBef>
                <a:spcPts val="120"/>
              </a:spcBef>
            </a:pPr>
            <a:r>
              <a:rPr lang="en-US" altLang="zh-CN" sz="2850" spc="40" dirty="0">
                <a:solidFill>
                  <a:srgbClr val="15489D"/>
                </a:solidFill>
                <a:latin typeface="思源黑体 CN Regular" panose="020B0500000000000000" charset="-122"/>
                <a:ea typeface="思源黑体 CN Regular" panose="020B0500000000000000" charset="-122"/>
                <a:cs typeface="思源黑体 CN Regular" panose="020B0500000000000000" charset="-122"/>
              </a:rPr>
              <a:t>Ⅰ</a:t>
            </a:r>
            <a:r>
              <a:rPr lang="en-US" altLang="zh-CN" sz="2850" b="0" spc="40" dirty="0">
                <a:solidFill>
                  <a:srgbClr val="15489D"/>
                </a:solidFill>
                <a:latin typeface="思源黑体 CN Regular" panose="020B0500000000000000" charset="-122"/>
                <a:ea typeface="思源黑体 CN Regular" panose="020B0500000000000000" charset="-122"/>
                <a:cs typeface="思源黑体 CN Regular" panose="020B0500000000000000" charset="-122"/>
              </a:rPr>
              <a:t> </a:t>
            </a:r>
            <a:r>
              <a:rPr lang="zh-CN" altLang="en-US" sz="2850" spc="40" dirty="0" err="1">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sym typeface="+mn-ea"/>
              </a:rPr>
              <a:t>基于</a:t>
            </a:r>
            <a:r>
              <a:rPr lang="en-US" altLang="zh-CN" sz="2850" spc="40" dirty="0" err="1">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sym typeface="+mn-ea"/>
              </a:rPr>
              <a:t>HDF5</a:t>
            </a:r>
            <a:r>
              <a:rPr lang="zh-CN" altLang="en-US" sz="2850" spc="40" dirty="0" err="1">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sym typeface="+mn-ea"/>
              </a:rPr>
              <a:t>的统一数据管理</a:t>
            </a:r>
            <a:endParaRPr lang="en-US" altLang="zh-CN" sz="2850" spc="40" dirty="0">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sym typeface="+mn-ea"/>
            </a:endParaRPr>
          </a:p>
          <a:p>
            <a:pPr marL="12700">
              <a:lnSpc>
                <a:spcPct val="100000"/>
              </a:lnSpc>
              <a:spcBef>
                <a:spcPts val="120"/>
              </a:spcBef>
            </a:pPr>
            <a:endParaRPr lang="en-US" altLang="zh-CN" sz="2850" b="0" spc="40" dirty="0">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endParaRPr>
          </a:p>
          <a:p>
            <a:pPr marL="12700">
              <a:lnSpc>
                <a:spcPct val="100000"/>
              </a:lnSpc>
              <a:spcBef>
                <a:spcPts val="120"/>
              </a:spcBef>
            </a:pPr>
            <a:endParaRPr lang="en-US" altLang="zh-CN" sz="2850" b="0" spc="40" dirty="0">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endParaRPr>
          </a:p>
          <a:p>
            <a:pPr marL="12700">
              <a:lnSpc>
                <a:spcPct val="100000"/>
              </a:lnSpc>
              <a:spcBef>
                <a:spcPts val="120"/>
              </a:spcBef>
            </a:pPr>
            <a:r>
              <a:rPr lang="en-US" altLang="zh-CN" sz="2850" spc="40" dirty="0">
                <a:solidFill>
                  <a:srgbClr val="15489D"/>
                </a:solidFill>
                <a:latin typeface="思源黑体 CN Regular" panose="020B0500000000000000" charset="-122"/>
                <a:ea typeface="思源黑体 CN Regular" panose="020B0500000000000000" charset="-122"/>
                <a:cs typeface="思源黑体 CN Regular" panose="020B0500000000000000" charset="-122"/>
              </a:rPr>
              <a:t>Ⅱ </a:t>
            </a:r>
            <a:r>
              <a:rPr lang="zh-CN" altLang="en-US" sz="2850" spc="40" dirty="0">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rPr>
              <a:t>GPU并行算法、</a:t>
            </a:r>
            <a:r>
              <a:rPr lang="en-US" altLang="zh-CN" sz="2850" spc="40" dirty="0">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rPr>
              <a:t>HPC体系结构</a:t>
            </a:r>
          </a:p>
          <a:p>
            <a:pPr marL="12700">
              <a:lnSpc>
                <a:spcPct val="100000"/>
              </a:lnSpc>
              <a:spcBef>
                <a:spcPts val="120"/>
              </a:spcBef>
            </a:pPr>
            <a:endParaRPr lang="en-US" altLang="zh-CN" sz="2850" spc="40" dirty="0">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endParaRPr>
          </a:p>
          <a:p>
            <a:pPr marL="12700">
              <a:lnSpc>
                <a:spcPct val="100000"/>
              </a:lnSpc>
              <a:spcBef>
                <a:spcPts val="120"/>
              </a:spcBef>
            </a:pPr>
            <a:endParaRPr lang="en-US" altLang="zh-CN" sz="2850" spc="40" dirty="0">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endParaRPr>
          </a:p>
          <a:p>
            <a:pPr marL="12700">
              <a:lnSpc>
                <a:spcPct val="100000"/>
              </a:lnSpc>
              <a:spcBef>
                <a:spcPts val="120"/>
              </a:spcBef>
            </a:pPr>
            <a:r>
              <a:rPr lang="en-US" altLang="zh-CN" sz="2850" spc="40" dirty="0">
                <a:solidFill>
                  <a:srgbClr val="15489D"/>
                </a:solidFill>
                <a:latin typeface="思源黑体 CN Regular" panose="020B0500000000000000" charset="-122"/>
                <a:ea typeface="思源黑体 CN Regular" panose="020B0500000000000000" charset="-122"/>
                <a:cs typeface="思源黑体 CN Regular" panose="020B0500000000000000" charset="-122"/>
              </a:rPr>
              <a:t>Ⅲ </a:t>
            </a:r>
            <a:r>
              <a:rPr lang="en-US" altLang="zh-CN" sz="2850" spc="40" dirty="0">
                <a:solidFill>
                  <a:schemeClr val="accent5"/>
                </a:solidFill>
                <a:ea typeface="思源黑体 CN Regular" panose="020B0500000000000000" charset="-122"/>
              </a:rPr>
              <a:t>ANSYS 2024 R1 GPU</a:t>
            </a:r>
            <a:r>
              <a:rPr lang="zh-CN" altLang="en-US" sz="2850" spc="40" dirty="0">
                <a:solidFill>
                  <a:schemeClr val="accent5"/>
                </a:solidFill>
                <a:ea typeface="思源黑体 CN Regular" panose="020B0500000000000000" charset="-122"/>
              </a:rPr>
              <a:t>功能预览</a:t>
            </a:r>
          </a:p>
        </p:txBody>
      </p:sp>
    </p:spTree>
    <p:extLst>
      <p:ext uri="{BB962C8B-B14F-4D97-AF65-F5344CB8AC3E}">
        <p14:creationId xmlns:p14="http://schemas.microsoft.com/office/powerpoint/2010/main" val="37038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
          <p:cNvSpPr txBox="1"/>
          <p:nvPr/>
        </p:nvSpPr>
        <p:spPr>
          <a:xfrm>
            <a:off x="2384079" y="4275"/>
            <a:ext cx="8781861" cy="502285"/>
          </a:xfrm>
          <a:prstGeom prst="rect">
            <a:avLst/>
          </a:prstGeom>
        </p:spPr>
        <p:txBody>
          <a:bodyPr vert="horz" wrap="square" lIns="0" tIns="18107" rIns="0" bIns="0" rtlCol="0">
            <a:spAutoFit/>
          </a:bodyPr>
          <a:lstStyle/>
          <a:p>
            <a:pPr marL="15240">
              <a:spcBef>
                <a:spcPts val="145"/>
              </a:spcBef>
            </a:pPr>
            <a:r>
              <a:rPr lang="en-US" altLang="zh-CN" sz="3150" spc="71" dirty="0">
                <a:solidFill>
                  <a:srgbClr val="595857"/>
                </a:solidFill>
                <a:ea typeface="思源黑体 CN Normal" panose="020B0400000000000000" charset="-122"/>
              </a:rPr>
              <a:t>ANSYS 2024 R1 GPU</a:t>
            </a:r>
            <a:r>
              <a:rPr lang="zh-CN" altLang="en-US" sz="3150" spc="71" dirty="0">
                <a:solidFill>
                  <a:srgbClr val="595857"/>
                </a:solidFill>
                <a:ea typeface="思源黑体 CN Normal" panose="020B0400000000000000" charset="-122"/>
              </a:rPr>
              <a:t>方面功能预览</a:t>
            </a:r>
          </a:p>
        </p:txBody>
      </p:sp>
      <p:sp>
        <p:nvSpPr>
          <p:cNvPr id="16" name="object 7"/>
          <p:cNvSpPr txBox="1"/>
          <p:nvPr/>
        </p:nvSpPr>
        <p:spPr>
          <a:xfrm>
            <a:off x="702010" y="6325102"/>
            <a:ext cx="894030" cy="185101"/>
          </a:xfrm>
          <a:prstGeom prst="rect">
            <a:avLst/>
          </a:prstGeom>
        </p:spPr>
        <p:txBody>
          <a:bodyPr vert="horz" wrap="square" lIns="0" tIns="20370" rIns="0" bIns="0" rtlCol="0">
            <a:spAutoFit/>
          </a:bodyPr>
          <a:lstStyle/>
          <a:p>
            <a:pPr marL="15240">
              <a:spcBef>
                <a:spcPts val="160"/>
              </a:spcBef>
            </a:pPr>
            <a:r>
              <a:rPr lang="en-US" altLang="zh-CN" sz="1070" spc="42" dirty="0">
                <a:solidFill>
                  <a:srgbClr val="717171"/>
                </a:solidFill>
                <a:latin typeface="思源黑体 CN Regular" panose="020B0500000000000000" charset="-122"/>
                <a:ea typeface="思源黑体 CN Regular" panose="020B0500000000000000" charset="-122"/>
                <a:cs typeface="Noto Sans CJK JP Regular"/>
              </a:rPr>
              <a:t>LZX</a:t>
            </a:r>
            <a:endParaRPr sz="1070" dirty="0">
              <a:latin typeface="思源黑体 CN Regular" panose="020B0500000000000000" charset="-122"/>
              <a:ea typeface="思源黑体 CN Regular" panose="020B0500000000000000" charset="-122"/>
              <a:cs typeface="Noto Sans CJK JP Regular"/>
            </a:endParaRPr>
          </a:p>
        </p:txBody>
      </p:sp>
      <p:sp>
        <p:nvSpPr>
          <p:cNvPr id="19" name="object 8"/>
          <p:cNvSpPr/>
          <p:nvPr/>
        </p:nvSpPr>
        <p:spPr>
          <a:xfrm>
            <a:off x="2431458" y="530171"/>
            <a:ext cx="9029323" cy="33196"/>
          </a:xfrm>
          <a:custGeom>
            <a:avLst/>
            <a:gdLst/>
            <a:ahLst/>
            <a:cxnLst/>
            <a:rect l="l" t="t" r="r" b="b"/>
            <a:pathLst>
              <a:path w="7599680" h="27940">
                <a:moveTo>
                  <a:pt x="7599146" y="0"/>
                </a:moveTo>
                <a:lnTo>
                  <a:pt x="0" y="0"/>
                </a:lnTo>
                <a:lnTo>
                  <a:pt x="0" y="27406"/>
                </a:lnTo>
                <a:lnTo>
                  <a:pt x="7599146" y="27406"/>
                </a:lnTo>
                <a:lnTo>
                  <a:pt x="7599146" y="0"/>
                </a:lnTo>
                <a:close/>
              </a:path>
            </a:pathLst>
          </a:custGeom>
          <a:solidFill>
            <a:srgbClr val="004098"/>
          </a:solidFill>
        </p:spPr>
        <p:txBody>
          <a:bodyPr wrap="square" lIns="0" tIns="0" rIns="0" bIns="0" rtlCol="0"/>
          <a:lstStyle/>
          <a:p>
            <a:endParaRPr sz="2140"/>
          </a:p>
        </p:txBody>
      </p:sp>
      <p:pic>
        <p:nvPicPr>
          <p:cNvPr id="4" name="图片 3" descr="logo彩色"/>
          <p:cNvPicPr>
            <a:picLocks noChangeAspect="1"/>
          </p:cNvPicPr>
          <p:nvPr>
            <p:custDataLst>
              <p:tags r:id="rId1"/>
            </p:custDataLst>
          </p:nvPr>
        </p:nvPicPr>
        <p:blipFill>
          <a:blip r:embed="rId4"/>
          <a:stretch>
            <a:fillRect/>
          </a:stretch>
        </p:blipFill>
        <p:spPr>
          <a:xfrm>
            <a:off x="701644" y="55830"/>
            <a:ext cx="1069307" cy="1069307"/>
          </a:xfrm>
          <a:prstGeom prst="rect">
            <a:avLst/>
          </a:prstGeom>
        </p:spPr>
      </p:pic>
      <p:grpSp>
        <p:nvGrpSpPr>
          <p:cNvPr id="5" name="组合 4"/>
          <p:cNvGrpSpPr/>
          <p:nvPr/>
        </p:nvGrpSpPr>
        <p:grpSpPr>
          <a:xfrm>
            <a:off x="1354248" y="6314050"/>
            <a:ext cx="10105931" cy="209739"/>
            <a:chOff x="1795" y="8364"/>
            <a:chExt cx="13395" cy="278"/>
          </a:xfrm>
        </p:grpSpPr>
        <p:sp>
          <p:nvSpPr>
            <p:cNvPr id="6" name="object 6"/>
            <p:cNvSpPr/>
            <p:nvPr/>
          </p:nvSpPr>
          <p:spPr>
            <a:xfrm>
              <a:off x="1795" y="8452"/>
              <a:ext cx="13395" cy="146"/>
            </a:xfrm>
            <a:custGeom>
              <a:avLst/>
              <a:gdLst/>
              <a:ahLst/>
              <a:cxnLst/>
              <a:rect l="l" t="t" r="r" b="b"/>
              <a:pathLst>
                <a:path w="7593965" h="82550">
                  <a:moveTo>
                    <a:pt x="71018" y="7124"/>
                  </a:moveTo>
                  <a:lnTo>
                    <a:pt x="66624" y="0"/>
                  </a:lnTo>
                  <a:lnTo>
                    <a:pt x="0" y="41160"/>
                  </a:lnTo>
                  <a:lnTo>
                    <a:pt x="66624" y="82321"/>
                  </a:lnTo>
                  <a:lnTo>
                    <a:pt x="71018" y="75196"/>
                  </a:lnTo>
                  <a:lnTo>
                    <a:pt x="15951" y="41160"/>
                  </a:lnTo>
                  <a:lnTo>
                    <a:pt x="71018" y="7124"/>
                  </a:lnTo>
                  <a:close/>
                </a:path>
                <a:path w="7593965" h="82550">
                  <a:moveTo>
                    <a:pt x="117576" y="7124"/>
                  </a:moveTo>
                  <a:lnTo>
                    <a:pt x="113169" y="0"/>
                  </a:lnTo>
                  <a:lnTo>
                    <a:pt x="46596" y="41160"/>
                  </a:lnTo>
                  <a:lnTo>
                    <a:pt x="113169" y="82321"/>
                  </a:lnTo>
                  <a:lnTo>
                    <a:pt x="117576" y="75196"/>
                  </a:lnTo>
                  <a:lnTo>
                    <a:pt x="62534" y="41160"/>
                  </a:lnTo>
                  <a:lnTo>
                    <a:pt x="117576" y="7124"/>
                  </a:lnTo>
                  <a:close/>
                </a:path>
                <a:path w="7593965" h="82550">
                  <a:moveTo>
                    <a:pt x="2774175" y="34036"/>
                  </a:moveTo>
                  <a:lnTo>
                    <a:pt x="479869" y="34036"/>
                  </a:lnTo>
                  <a:lnTo>
                    <a:pt x="479869" y="48272"/>
                  </a:lnTo>
                  <a:lnTo>
                    <a:pt x="2774175" y="48272"/>
                  </a:lnTo>
                  <a:lnTo>
                    <a:pt x="2774175" y="34036"/>
                  </a:lnTo>
                  <a:close/>
                </a:path>
                <a:path w="7593965" h="82550">
                  <a:moveTo>
                    <a:pt x="7188822" y="34036"/>
                  </a:moveTo>
                  <a:lnTo>
                    <a:pt x="4859579" y="34036"/>
                  </a:lnTo>
                  <a:lnTo>
                    <a:pt x="4859579" y="48272"/>
                  </a:lnTo>
                  <a:lnTo>
                    <a:pt x="7188822" y="48272"/>
                  </a:lnTo>
                  <a:lnTo>
                    <a:pt x="7188822" y="34036"/>
                  </a:lnTo>
                  <a:close/>
                </a:path>
                <a:path w="7593965" h="82550">
                  <a:moveTo>
                    <a:pt x="7547356" y="41160"/>
                  </a:moveTo>
                  <a:lnTo>
                    <a:pt x="7480770" y="0"/>
                  </a:lnTo>
                  <a:lnTo>
                    <a:pt x="7476376" y="7124"/>
                  </a:lnTo>
                  <a:lnTo>
                    <a:pt x="7531430" y="41160"/>
                  </a:lnTo>
                  <a:lnTo>
                    <a:pt x="7476376" y="75196"/>
                  </a:lnTo>
                  <a:lnTo>
                    <a:pt x="7480770" y="82321"/>
                  </a:lnTo>
                  <a:lnTo>
                    <a:pt x="7547356" y="41160"/>
                  </a:lnTo>
                  <a:close/>
                </a:path>
                <a:path w="7593965" h="82550">
                  <a:moveTo>
                    <a:pt x="7593939" y="41160"/>
                  </a:moveTo>
                  <a:lnTo>
                    <a:pt x="7527366" y="0"/>
                  </a:lnTo>
                  <a:lnTo>
                    <a:pt x="7522959" y="7124"/>
                  </a:lnTo>
                  <a:lnTo>
                    <a:pt x="7578014" y="41160"/>
                  </a:lnTo>
                  <a:lnTo>
                    <a:pt x="7522959" y="75196"/>
                  </a:lnTo>
                  <a:lnTo>
                    <a:pt x="7527366" y="82321"/>
                  </a:lnTo>
                  <a:lnTo>
                    <a:pt x="7593939" y="41160"/>
                  </a:lnTo>
                  <a:close/>
                </a:path>
              </a:pathLst>
            </a:custGeom>
            <a:solidFill>
              <a:srgbClr val="717171"/>
            </a:solidFill>
          </p:spPr>
          <p:txBody>
            <a:bodyPr wrap="square" lIns="0" tIns="0" rIns="0" bIns="0" rtlCol="0"/>
            <a:lstStyle/>
            <a:p>
              <a:endParaRPr sz="2140"/>
            </a:p>
          </p:txBody>
        </p:sp>
        <p:sp>
          <p:nvSpPr>
            <p:cNvPr id="7" name="object 10"/>
            <p:cNvSpPr txBox="1"/>
            <p:nvPr/>
          </p:nvSpPr>
          <p:spPr>
            <a:xfrm>
              <a:off x="6799" y="8364"/>
              <a:ext cx="3579" cy="278"/>
            </a:xfrm>
            <a:prstGeom prst="rect">
              <a:avLst/>
            </a:prstGeom>
          </p:spPr>
          <p:txBody>
            <a:bodyPr vert="horz" wrap="square" lIns="0" tIns="17351" rIns="0" bIns="0" rtlCol="0">
              <a:spAutoFit/>
            </a:bodyPr>
            <a:lstStyle/>
            <a:p>
              <a:pPr marL="15240">
                <a:spcBef>
                  <a:spcPts val="135"/>
                </a:spcBef>
              </a:pPr>
              <a:r>
                <a:rPr lang="en-US" altLang="zh-CN" sz="1250" spc="71" dirty="0">
                  <a:solidFill>
                    <a:schemeClr val="tx1">
                      <a:lumMod val="65000"/>
                      <a:lumOff val="35000"/>
                    </a:schemeClr>
                  </a:solidFill>
                  <a:latin typeface="思源黑体 CN Normal" panose="020B0400000000000000" charset="-122"/>
                  <a:ea typeface="思源黑体 CN Normal" panose="020B0400000000000000" charset="-122"/>
                  <a:cs typeface="Noto Sans CJK JP Black"/>
                  <a:sym typeface="+mn-ea"/>
                </a:rPr>
                <a:t> </a:t>
              </a:r>
              <a:r>
                <a:rPr lang="zh-CN" altLang="en-US" sz="1250" spc="71" dirty="0">
                  <a:solidFill>
                    <a:schemeClr val="tx1">
                      <a:lumMod val="65000"/>
                      <a:lumOff val="35000"/>
                    </a:schemeClr>
                  </a:solidFill>
                  <a:latin typeface="思源黑体 CN Normal" panose="020B0400000000000000" charset="-122"/>
                  <a:ea typeface="思源黑体 CN Normal" panose="020B0400000000000000" charset="-122"/>
                  <a:cs typeface="Noto Sans CJK JP Black"/>
                  <a:sym typeface="+mn-ea"/>
                </a:rPr>
                <a:t>天府工程数值模拟与软件创新中心</a:t>
              </a:r>
            </a:p>
          </p:txBody>
        </p:sp>
      </p:grpSp>
      <p:pic>
        <p:nvPicPr>
          <p:cNvPr id="2" name="图片 1"/>
          <p:cNvPicPr>
            <a:picLocks noChangeAspect="1"/>
          </p:cNvPicPr>
          <p:nvPr/>
        </p:nvPicPr>
        <p:blipFill>
          <a:blip r:embed="rId5"/>
          <a:stretch>
            <a:fillRect/>
          </a:stretch>
        </p:blipFill>
        <p:spPr>
          <a:xfrm>
            <a:off x="701643" y="4454013"/>
            <a:ext cx="5923150" cy="1651252"/>
          </a:xfrm>
          <a:prstGeom prst="rect">
            <a:avLst/>
          </a:prstGeom>
        </p:spPr>
      </p:pic>
      <p:sp>
        <p:nvSpPr>
          <p:cNvPr id="10" name="矩形 9">
            <a:extLst>
              <a:ext uri="{FF2B5EF4-FFF2-40B4-BE49-F238E27FC236}">
                <a16:creationId xmlns:a16="http://schemas.microsoft.com/office/drawing/2014/main" id="{85FCCEF0-8C15-43D7-A541-3D6D206845AE}"/>
              </a:ext>
            </a:extLst>
          </p:cNvPr>
          <p:cNvSpPr/>
          <p:nvPr/>
        </p:nvSpPr>
        <p:spPr>
          <a:xfrm>
            <a:off x="701643" y="1205555"/>
            <a:ext cx="9474743" cy="2862322"/>
          </a:xfrm>
          <a:prstGeom prst="rect">
            <a:avLst/>
          </a:prstGeom>
        </p:spPr>
        <p:txBody>
          <a:bodyPr wrap="square">
            <a:spAutoFit/>
          </a:bodyPr>
          <a:lstStyle/>
          <a:p>
            <a:pPr marL="342900" indent="-342900">
              <a:buFont typeface="+mj-lt"/>
              <a:buAutoNum type="arabicPeriod"/>
            </a:pPr>
            <a:r>
              <a:rPr lang="en-US" altLang="zh-CN" dirty="0"/>
              <a:t>GPU</a:t>
            </a:r>
            <a:r>
              <a:rPr lang="zh-CN" altLang="en-US" dirty="0"/>
              <a:t>求解器支持顺序更新参数研究（对于受</a:t>
            </a:r>
            <a:r>
              <a:rPr lang="en-US" altLang="zh-CN" dirty="0"/>
              <a:t>GPU</a:t>
            </a:r>
            <a:r>
              <a:rPr lang="zh-CN" altLang="en-US" dirty="0"/>
              <a:t>支持的各种参数）。</a:t>
            </a:r>
          </a:p>
          <a:p>
            <a:pPr marL="342900" indent="-342900">
              <a:buFont typeface="+mj-lt"/>
              <a:buAutoNum type="arabicPeriod"/>
            </a:pPr>
            <a:r>
              <a:rPr lang="en-US" altLang="zh-CN" dirty="0"/>
              <a:t>Fluent GPU</a:t>
            </a:r>
            <a:r>
              <a:rPr lang="zh-CN" altLang="en-US" dirty="0"/>
              <a:t>求解器现在支持以下物理模型：</a:t>
            </a:r>
          </a:p>
          <a:p>
            <a:pPr marL="800100" lvl="1" indent="-342900">
              <a:buFont typeface="+mj-ea"/>
              <a:buAutoNum type="circleNumDbPlain"/>
            </a:pPr>
            <a:r>
              <a:rPr lang="zh-CN" altLang="en-US" dirty="0"/>
              <a:t>对于组分输运模型，已支持有限速率</a:t>
            </a:r>
            <a:r>
              <a:rPr lang="en-US" altLang="zh-CN" dirty="0"/>
              <a:t>/</a:t>
            </a:r>
            <a:r>
              <a:rPr lang="zh-CN" altLang="en-US" dirty="0"/>
              <a:t>无</a:t>
            </a:r>
            <a:r>
              <a:rPr lang="en-US" altLang="zh-CN" dirty="0"/>
              <a:t>TCI</a:t>
            </a:r>
            <a:r>
              <a:rPr lang="zh-CN" altLang="en-US" dirty="0"/>
              <a:t>湍流化学相互作用模型和刚性化学求解器。</a:t>
            </a:r>
          </a:p>
          <a:p>
            <a:pPr marL="800100" lvl="1" indent="-342900">
              <a:buFont typeface="+mj-ea"/>
              <a:buAutoNum type="circleNumDbPlain"/>
            </a:pPr>
            <a:r>
              <a:rPr lang="zh-CN" altLang="en-US" dirty="0"/>
              <a:t>支持</a:t>
            </a:r>
            <a:r>
              <a:rPr lang="en-US" altLang="zh-CN" dirty="0"/>
              <a:t>Sponge</a:t>
            </a:r>
            <a:r>
              <a:rPr lang="zh-CN" altLang="en-US" dirty="0"/>
              <a:t>层声学模型。</a:t>
            </a:r>
          </a:p>
          <a:p>
            <a:pPr marL="342900" indent="-342900">
              <a:buFont typeface="+mj-lt"/>
              <a:buAutoNum type="arabicPeriod"/>
            </a:pPr>
            <a:r>
              <a:rPr lang="zh-CN" altLang="en-US" dirty="0"/>
              <a:t>对于材料属性，密度现在可以使用分段线性、分段多项式和多项式选项定义。</a:t>
            </a:r>
          </a:p>
          <a:p>
            <a:pPr marL="342900" indent="-342900">
              <a:buFont typeface="+mj-lt"/>
              <a:buAutoNum type="arabicPeriod"/>
            </a:pPr>
            <a:r>
              <a:rPr lang="en-US" altLang="zh-CN" dirty="0"/>
              <a:t>Fluent GPU</a:t>
            </a:r>
            <a:r>
              <a:rPr lang="zh-CN" altLang="en-US" dirty="0"/>
              <a:t>求解器现在支持旋转周期边界条件。</a:t>
            </a:r>
          </a:p>
          <a:p>
            <a:pPr marL="342900" indent="-342900">
              <a:buFont typeface="+mj-lt"/>
              <a:buAutoNum type="arabicPeriod"/>
            </a:pPr>
            <a:r>
              <a:rPr lang="en-US" altLang="zh-CN" dirty="0"/>
              <a:t>Fluent GPU </a:t>
            </a:r>
            <a:r>
              <a:rPr lang="zh-CN" altLang="en-US" dirty="0"/>
              <a:t>求解器现在纳入了针对劣质网格的劣质网格数值方法。</a:t>
            </a:r>
          </a:p>
          <a:p>
            <a:pPr marL="342900" indent="-342900">
              <a:buFont typeface="+mj-lt"/>
              <a:buAutoNum type="arabicPeriod"/>
            </a:pPr>
            <a:r>
              <a:rPr lang="zh-CN" altLang="en-US" dirty="0"/>
              <a:t>耦合求解器与稳态流动和流动</a:t>
            </a:r>
            <a:r>
              <a:rPr lang="en-US" altLang="zh-CN" dirty="0"/>
              <a:t>Courant</a:t>
            </a:r>
            <a:r>
              <a:rPr lang="zh-CN" altLang="en-US" dirty="0"/>
              <a:t>数。</a:t>
            </a:r>
          </a:p>
          <a:p>
            <a:pPr marL="342900" indent="-342900">
              <a:buFont typeface="+mj-lt"/>
              <a:buAutoNum type="arabicPeriod"/>
            </a:pPr>
            <a:r>
              <a:rPr lang="zh-CN" altLang="en-US" dirty="0"/>
              <a:t>密度项支持二阶迎风格式。</a:t>
            </a:r>
          </a:p>
          <a:p>
            <a:pPr marL="342900" indent="-342900">
              <a:buFont typeface="+mj-lt"/>
              <a:buAutoNum type="arabicPeriod"/>
            </a:pPr>
            <a:r>
              <a:rPr lang="zh-CN" altLang="en-US" dirty="0"/>
              <a:t>优化</a:t>
            </a:r>
            <a:r>
              <a:rPr lang="en-US" altLang="zh-CN" dirty="0"/>
              <a:t>LES</a:t>
            </a:r>
            <a:r>
              <a:rPr lang="zh-CN" altLang="en-US" dirty="0"/>
              <a:t>数值方法。</a:t>
            </a:r>
          </a:p>
        </p:txBody>
      </p:sp>
      <p:sp>
        <p:nvSpPr>
          <p:cNvPr id="8" name="矩形 7">
            <a:extLst>
              <a:ext uri="{FF2B5EF4-FFF2-40B4-BE49-F238E27FC236}">
                <a16:creationId xmlns:a16="http://schemas.microsoft.com/office/drawing/2014/main" id="{C3583D1F-7760-431B-A46E-59A1EF8514A3}"/>
              </a:ext>
            </a:extLst>
          </p:cNvPr>
          <p:cNvSpPr/>
          <p:nvPr/>
        </p:nvSpPr>
        <p:spPr>
          <a:xfrm>
            <a:off x="2384079" y="586978"/>
            <a:ext cx="5943844" cy="369332"/>
          </a:xfrm>
          <a:prstGeom prst="rect">
            <a:avLst/>
          </a:prstGeom>
        </p:spPr>
        <p:txBody>
          <a:bodyPr wrap="square">
            <a:spAutoFit/>
          </a:bodyPr>
          <a:lstStyle/>
          <a:p>
            <a:r>
              <a:rPr lang="en-US" altLang="zh-CN" dirty="0"/>
              <a:t>Fluent</a:t>
            </a:r>
            <a:r>
              <a:rPr lang="zh-CN" altLang="en-US" dirty="0"/>
              <a:t>原生</a:t>
            </a:r>
            <a:r>
              <a:rPr lang="en-US" altLang="zh-CN" dirty="0"/>
              <a:t>GPU</a:t>
            </a:r>
            <a:r>
              <a:rPr lang="zh-CN" altLang="en-US" dirty="0"/>
              <a:t>求解器</a:t>
            </a:r>
          </a:p>
        </p:txBody>
      </p:sp>
      <p:pic>
        <p:nvPicPr>
          <p:cNvPr id="9" name="图片 8">
            <a:extLst>
              <a:ext uri="{FF2B5EF4-FFF2-40B4-BE49-F238E27FC236}">
                <a16:creationId xmlns:a16="http://schemas.microsoft.com/office/drawing/2014/main" id="{E4B58E51-EA75-429B-ABA2-180C2CC93DCF}"/>
              </a:ext>
            </a:extLst>
          </p:cNvPr>
          <p:cNvPicPr>
            <a:picLocks noChangeAspect="1"/>
          </p:cNvPicPr>
          <p:nvPr/>
        </p:nvPicPr>
        <p:blipFill>
          <a:blip r:embed="rId6"/>
          <a:stretch>
            <a:fillRect/>
          </a:stretch>
        </p:blipFill>
        <p:spPr>
          <a:xfrm>
            <a:off x="7069394" y="3472650"/>
            <a:ext cx="4390785" cy="26432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5CEEA88-E185-4028-A770-6EDF849526D2}"/>
              </a:ext>
            </a:extLst>
          </p:cNvPr>
          <p:cNvPicPr>
            <a:picLocks noChangeAspect="1"/>
          </p:cNvPicPr>
          <p:nvPr/>
        </p:nvPicPr>
        <p:blipFill>
          <a:blip r:embed="rId4"/>
          <a:stretch>
            <a:fillRect/>
          </a:stretch>
        </p:blipFill>
        <p:spPr>
          <a:xfrm>
            <a:off x="731822" y="1261592"/>
            <a:ext cx="4125313" cy="1762831"/>
          </a:xfrm>
          <a:prstGeom prst="rect">
            <a:avLst/>
          </a:prstGeom>
        </p:spPr>
      </p:pic>
      <p:pic>
        <p:nvPicPr>
          <p:cNvPr id="10" name="图片 9">
            <a:extLst>
              <a:ext uri="{FF2B5EF4-FFF2-40B4-BE49-F238E27FC236}">
                <a16:creationId xmlns:a16="http://schemas.microsoft.com/office/drawing/2014/main" id="{8F5DB453-29B2-43BD-9C71-DE1CD7C9D564}"/>
              </a:ext>
            </a:extLst>
          </p:cNvPr>
          <p:cNvPicPr>
            <a:picLocks noChangeAspect="1"/>
          </p:cNvPicPr>
          <p:nvPr/>
        </p:nvPicPr>
        <p:blipFill rotWithShape="1">
          <a:blip r:embed="rId5"/>
          <a:srcRect b="2235"/>
          <a:stretch/>
        </p:blipFill>
        <p:spPr>
          <a:xfrm>
            <a:off x="731822" y="3654398"/>
            <a:ext cx="9395404" cy="2592602"/>
          </a:xfrm>
          <a:prstGeom prst="rect">
            <a:avLst/>
          </a:prstGeom>
        </p:spPr>
      </p:pic>
      <p:sp>
        <p:nvSpPr>
          <p:cNvPr id="3" name="object 5"/>
          <p:cNvSpPr txBox="1"/>
          <p:nvPr/>
        </p:nvSpPr>
        <p:spPr>
          <a:xfrm>
            <a:off x="2384079" y="4275"/>
            <a:ext cx="8781861" cy="502285"/>
          </a:xfrm>
          <a:prstGeom prst="rect">
            <a:avLst/>
          </a:prstGeom>
        </p:spPr>
        <p:txBody>
          <a:bodyPr vert="horz" wrap="square" lIns="0" tIns="18107" rIns="0" bIns="0" rtlCol="0">
            <a:spAutoFit/>
          </a:bodyPr>
          <a:lstStyle/>
          <a:p>
            <a:pPr marL="15240">
              <a:spcBef>
                <a:spcPts val="145"/>
              </a:spcBef>
            </a:pPr>
            <a:r>
              <a:rPr lang="en-US" altLang="zh-CN" sz="3150" spc="71" dirty="0">
                <a:solidFill>
                  <a:srgbClr val="595857"/>
                </a:solidFill>
                <a:ea typeface="思源黑体 CN Normal" panose="020B0400000000000000" charset="-122"/>
              </a:rPr>
              <a:t>ANSYS 2024 R1 GPU</a:t>
            </a:r>
            <a:r>
              <a:rPr lang="zh-CN" altLang="en-US" sz="3150" spc="71" dirty="0">
                <a:solidFill>
                  <a:srgbClr val="595857"/>
                </a:solidFill>
                <a:ea typeface="思源黑体 CN Normal" panose="020B0400000000000000" charset="-122"/>
              </a:rPr>
              <a:t>方面功能预览</a:t>
            </a:r>
          </a:p>
        </p:txBody>
      </p:sp>
      <p:sp>
        <p:nvSpPr>
          <p:cNvPr id="16" name="object 7"/>
          <p:cNvSpPr txBox="1"/>
          <p:nvPr/>
        </p:nvSpPr>
        <p:spPr>
          <a:xfrm>
            <a:off x="702010" y="6325102"/>
            <a:ext cx="894030" cy="185101"/>
          </a:xfrm>
          <a:prstGeom prst="rect">
            <a:avLst/>
          </a:prstGeom>
        </p:spPr>
        <p:txBody>
          <a:bodyPr vert="horz" wrap="square" lIns="0" tIns="20370" rIns="0" bIns="0" rtlCol="0">
            <a:spAutoFit/>
          </a:bodyPr>
          <a:lstStyle/>
          <a:p>
            <a:pPr marL="15240">
              <a:spcBef>
                <a:spcPts val="160"/>
              </a:spcBef>
            </a:pPr>
            <a:r>
              <a:rPr lang="en-US" altLang="zh-CN" sz="1070" spc="42" dirty="0">
                <a:solidFill>
                  <a:srgbClr val="717171"/>
                </a:solidFill>
                <a:latin typeface="思源黑体 CN Regular" panose="020B0500000000000000" charset="-122"/>
                <a:ea typeface="思源黑体 CN Regular" panose="020B0500000000000000" charset="-122"/>
                <a:cs typeface="Noto Sans CJK JP Regular"/>
              </a:rPr>
              <a:t>LZX</a:t>
            </a:r>
            <a:endParaRPr sz="1070" dirty="0">
              <a:latin typeface="思源黑体 CN Regular" panose="020B0500000000000000" charset="-122"/>
              <a:ea typeface="思源黑体 CN Regular" panose="020B0500000000000000" charset="-122"/>
              <a:cs typeface="Noto Sans CJK JP Regular"/>
            </a:endParaRPr>
          </a:p>
        </p:txBody>
      </p:sp>
      <p:sp>
        <p:nvSpPr>
          <p:cNvPr id="19" name="object 8"/>
          <p:cNvSpPr/>
          <p:nvPr/>
        </p:nvSpPr>
        <p:spPr>
          <a:xfrm>
            <a:off x="2431458" y="530171"/>
            <a:ext cx="9029323" cy="33196"/>
          </a:xfrm>
          <a:custGeom>
            <a:avLst/>
            <a:gdLst/>
            <a:ahLst/>
            <a:cxnLst/>
            <a:rect l="l" t="t" r="r" b="b"/>
            <a:pathLst>
              <a:path w="7599680" h="27940">
                <a:moveTo>
                  <a:pt x="7599146" y="0"/>
                </a:moveTo>
                <a:lnTo>
                  <a:pt x="0" y="0"/>
                </a:lnTo>
                <a:lnTo>
                  <a:pt x="0" y="27406"/>
                </a:lnTo>
                <a:lnTo>
                  <a:pt x="7599146" y="27406"/>
                </a:lnTo>
                <a:lnTo>
                  <a:pt x="7599146" y="0"/>
                </a:lnTo>
                <a:close/>
              </a:path>
            </a:pathLst>
          </a:custGeom>
          <a:solidFill>
            <a:srgbClr val="004098"/>
          </a:solidFill>
        </p:spPr>
        <p:txBody>
          <a:bodyPr wrap="square" lIns="0" tIns="0" rIns="0" bIns="0" rtlCol="0"/>
          <a:lstStyle/>
          <a:p>
            <a:endParaRPr sz="2140"/>
          </a:p>
        </p:txBody>
      </p:sp>
      <p:pic>
        <p:nvPicPr>
          <p:cNvPr id="4" name="图片 3" descr="logo彩色"/>
          <p:cNvPicPr>
            <a:picLocks noChangeAspect="1"/>
          </p:cNvPicPr>
          <p:nvPr>
            <p:custDataLst>
              <p:tags r:id="rId1"/>
            </p:custDataLst>
          </p:nvPr>
        </p:nvPicPr>
        <p:blipFill>
          <a:blip r:embed="rId6"/>
          <a:stretch>
            <a:fillRect/>
          </a:stretch>
        </p:blipFill>
        <p:spPr>
          <a:xfrm>
            <a:off x="701644" y="55830"/>
            <a:ext cx="1069307" cy="1069307"/>
          </a:xfrm>
          <a:prstGeom prst="rect">
            <a:avLst/>
          </a:prstGeom>
        </p:spPr>
      </p:pic>
      <p:grpSp>
        <p:nvGrpSpPr>
          <p:cNvPr id="5" name="组合 4"/>
          <p:cNvGrpSpPr/>
          <p:nvPr/>
        </p:nvGrpSpPr>
        <p:grpSpPr>
          <a:xfrm>
            <a:off x="1354248" y="6314050"/>
            <a:ext cx="10105931" cy="209739"/>
            <a:chOff x="1795" y="8364"/>
            <a:chExt cx="13395" cy="278"/>
          </a:xfrm>
        </p:grpSpPr>
        <p:sp>
          <p:nvSpPr>
            <p:cNvPr id="6" name="object 6"/>
            <p:cNvSpPr/>
            <p:nvPr/>
          </p:nvSpPr>
          <p:spPr>
            <a:xfrm>
              <a:off x="1795" y="8452"/>
              <a:ext cx="13395" cy="146"/>
            </a:xfrm>
            <a:custGeom>
              <a:avLst/>
              <a:gdLst/>
              <a:ahLst/>
              <a:cxnLst/>
              <a:rect l="l" t="t" r="r" b="b"/>
              <a:pathLst>
                <a:path w="7593965" h="82550">
                  <a:moveTo>
                    <a:pt x="71018" y="7124"/>
                  </a:moveTo>
                  <a:lnTo>
                    <a:pt x="66624" y="0"/>
                  </a:lnTo>
                  <a:lnTo>
                    <a:pt x="0" y="41160"/>
                  </a:lnTo>
                  <a:lnTo>
                    <a:pt x="66624" y="82321"/>
                  </a:lnTo>
                  <a:lnTo>
                    <a:pt x="71018" y="75196"/>
                  </a:lnTo>
                  <a:lnTo>
                    <a:pt x="15951" y="41160"/>
                  </a:lnTo>
                  <a:lnTo>
                    <a:pt x="71018" y="7124"/>
                  </a:lnTo>
                  <a:close/>
                </a:path>
                <a:path w="7593965" h="82550">
                  <a:moveTo>
                    <a:pt x="117576" y="7124"/>
                  </a:moveTo>
                  <a:lnTo>
                    <a:pt x="113169" y="0"/>
                  </a:lnTo>
                  <a:lnTo>
                    <a:pt x="46596" y="41160"/>
                  </a:lnTo>
                  <a:lnTo>
                    <a:pt x="113169" y="82321"/>
                  </a:lnTo>
                  <a:lnTo>
                    <a:pt x="117576" y="75196"/>
                  </a:lnTo>
                  <a:lnTo>
                    <a:pt x="62534" y="41160"/>
                  </a:lnTo>
                  <a:lnTo>
                    <a:pt x="117576" y="7124"/>
                  </a:lnTo>
                  <a:close/>
                </a:path>
                <a:path w="7593965" h="82550">
                  <a:moveTo>
                    <a:pt x="2774175" y="34036"/>
                  </a:moveTo>
                  <a:lnTo>
                    <a:pt x="479869" y="34036"/>
                  </a:lnTo>
                  <a:lnTo>
                    <a:pt x="479869" y="48272"/>
                  </a:lnTo>
                  <a:lnTo>
                    <a:pt x="2774175" y="48272"/>
                  </a:lnTo>
                  <a:lnTo>
                    <a:pt x="2774175" y="34036"/>
                  </a:lnTo>
                  <a:close/>
                </a:path>
                <a:path w="7593965" h="82550">
                  <a:moveTo>
                    <a:pt x="7188822" y="34036"/>
                  </a:moveTo>
                  <a:lnTo>
                    <a:pt x="4859579" y="34036"/>
                  </a:lnTo>
                  <a:lnTo>
                    <a:pt x="4859579" y="48272"/>
                  </a:lnTo>
                  <a:lnTo>
                    <a:pt x="7188822" y="48272"/>
                  </a:lnTo>
                  <a:lnTo>
                    <a:pt x="7188822" y="34036"/>
                  </a:lnTo>
                  <a:close/>
                </a:path>
                <a:path w="7593965" h="82550">
                  <a:moveTo>
                    <a:pt x="7547356" y="41160"/>
                  </a:moveTo>
                  <a:lnTo>
                    <a:pt x="7480770" y="0"/>
                  </a:lnTo>
                  <a:lnTo>
                    <a:pt x="7476376" y="7124"/>
                  </a:lnTo>
                  <a:lnTo>
                    <a:pt x="7531430" y="41160"/>
                  </a:lnTo>
                  <a:lnTo>
                    <a:pt x="7476376" y="75196"/>
                  </a:lnTo>
                  <a:lnTo>
                    <a:pt x="7480770" y="82321"/>
                  </a:lnTo>
                  <a:lnTo>
                    <a:pt x="7547356" y="41160"/>
                  </a:lnTo>
                  <a:close/>
                </a:path>
                <a:path w="7593965" h="82550">
                  <a:moveTo>
                    <a:pt x="7593939" y="41160"/>
                  </a:moveTo>
                  <a:lnTo>
                    <a:pt x="7527366" y="0"/>
                  </a:lnTo>
                  <a:lnTo>
                    <a:pt x="7522959" y="7124"/>
                  </a:lnTo>
                  <a:lnTo>
                    <a:pt x="7578014" y="41160"/>
                  </a:lnTo>
                  <a:lnTo>
                    <a:pt x="7522959" y="75196"/>
                  </a:lnTo>
                  <a:lnTo>
                    <a:pt x="7527366" y="82321"/>
                  </a:lnTo>
                  <a:lnTo>
                    <a:pt x="7593939" y="41160"/>
                  </a:lnTo>
                  <a:close/>
                </a:path>
              </a:pathLst>
            </a:custGeom>
            <a:solidFill>
              <a:srgbClr val="717171"/>
            </a:solidFill>
          </p:spPr>
          <p:txBody>
            <a:bodyPr wrap="square" lIns="0" tIns="0" rIns="0" bIns="0" rtlCol="0"/>
            <a:lstStyle/>
            <a:p>
              <a:endParaRPr sz="2140"/>
            </a:p>
          </p:txBody>
        </p:sp>
        <p:sp>
          <p:nvSpPr>
            <p:cNvPr id="7" name="object 10"/>
            <p:cNvSpPr txBox="1"/>
            <p:nvPr/>
          </p:nvSpPr>
          <p:spPr>
            <a:xfrm>
              <a:off x="6799" y="8364"/>
              <a:ext cx="3579" cy="278"/>
            </a:xfrm>
            <a:prstGeom prst="rect">
              <a:avLst/>
            </a:prstGeom>
          </p:spPr>
          <p:txBody>
            <a:bodyPr vert="horz" wrap="square" lIns="0" tIns="17351" rIns="0" bIns="0" rtlCol="0">
              <a:spAutoFit/>
            </a:bodyPr>
            <a:lstStyle/>
            <a:p>
              <a:pPr marL="15240">
                <a:spcBef>
                  <a:spcPts val="135"/>
                </a:spcBef>
              </a:pPr>
              <a:r>
                <a:rPr lang="en-US" altLang="zh-CN" sz="1250" spc="71" dirty="0">
                  <a:solidFill>
                    <a:schemeClr val="tx1">
                      <a:lumMod val="65000"/>
                      <a:lumOff val="35000"/>
                    </a:schemeClr>
                  </a:solidFill>
                  <a:latin typeface="思源黑体 CN Normal" panose="020B0400000000000000" charset="-122"/>
                  <a:ea typeface="思源黑体 CN Normal" panose="020B0400000000000000" charset="-122"/>
                  <a:cs typeface="Noto Sans CJK JP Black"/>
                  <a:sym typeface="+mn-ea"/>
                </a:rPr>
                <a:t> </a:t>
              </a:r>
              <a:r>
                <a:rPr lang="zh-CN" altLang="en-US" sz="1250" spc="71" dirty="0">
                  <a:solidFill>
                    <a:schemeClr val="tx1">
                      <a:lumMod val="65000"/>
                      <a:lumOff val="35000"/>
                    </a:schemeClr>
                  </a:solidFill>
                  <a:latin typeface="思源黑体 CN Normal" panose="020B0400000000000000" charset="-122"/>
                  <a:ea typeface="思源黑体 CN Normal" panose="020B0400000000000000" charset="-122"/>
                  <a:cs typeface="Noto Sans CJK JP Black"/>
                  <a:sym typeface="+mn-ea"/>
                </a:rPr>
                <a:t>天府工程数值模拟与软件创新中心</a:t>
              </a:r>
            </a:p>
          </p:txBody>
        </p:sp>
      </p:grpSp>
      <p:pic>
        <p:nvPicPr>
          <p:cNvPr id="9" name="图片 8">
            <a:extLst>
              <a:ext uri="{FF2B5EF4-FFF2-40B4-BE49-F238E27FC236}">
                <a16:creationId xmlns:a16="http://schemas.microsoft.com/office/drawing/2014/main" id="{44E43CCA-3F18-4500-964E-7B45D140FB69}"/>
              </a:ext>
            </a:extLst>
          </p:cNvPr>
          <p:cNvPicPr>
            <a:picLocks noChangeAspect="1"/>
          </p:cNvPicPr>
          <p:nvPr/>
        </p:nvPicPr>
        <p:blipFill rotWithShape="1">
          <a:blip r:embed="rId7"/>
          <a:srcRect l="990" t="2089"/>
          <a:stretch/>
        </p:blipFill>
        <p:spPr>
          <a:xfrm>
            <a:off x="7751049" y="730005"/>
            <a:ext cx="4063090" cy="3497866"/>
          </a:xfrm>
          <a:prstGeom prst="rect">
            <a:avLst/>
          </a:prstGeom>
        </p:spPr>
      </p:pic>
      <p:pic>
        <p:nvPicPr>
          <p:cNvPr id="11" name="图片 10">
            <a:extLst>
              <a:ext uri="{FF2B5EF4-FFF2-40B4-BE49-F238E27FC236}">
                <a16:creationId xmlns:a16="http://schemas.microsoft.com/office/drawing/2014/main" id="{46771E64-A3BE-4397-A77B-11E196173423}"/>
              </a:ext>
            </a:extLst>
          </p:cNvPr>
          <p:cNvPicPr>
            <a:picLocks noChangeAspect="1"/>
          </p:cNvPicPr>
          <p:nvPr/>
        </p:nvPicPr>
        <p:blipFill>
          <a:blip r:embed="rId8"/>
          <a:stretch>
            <a:fillRect/>
          </a:stretch>
        </p:blipFill>
        <p:spPr>
          <a:xfrm>
            <a:off x="4318952" y="610149"/>
            <a:ext cx="3094573" cy="30246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773"/>
            <a:ext cx="12190491" cy="6843665"/>
          </a:xfrm>
          <a:custGeom>
            <a:avLst/>
            <a:gdLst/>
            <a:ahLst/>
            <a:cxnLst/>
            <a:rect l="l" t="t" r="r" b="b"/>
            <a:pathLst>
              <a:path w="10260330" h="5760085">
                <a:moveTo>
                  <a:pt x="0" y="0"/>
                </a:moveTo>
                <a:lnTo>
                  <a:pt x="10259999" y="0"/>
                </a:lnTo>
                <a:lnTo>
                  <a:pt x="10259999" y="5759996"/>
                </a:lnTo>
                <a:lnTo>
                  <a:pt x="0" y="5759996"/>
                </a:lnTo>
                <a:lnTo>
                  <a:pt x="0" y="0"/>
                </a:lnTo>
                <a:close/>
              </a:path>
            </a:pathLst>
          </a:custGeom>
          <a:solidFill>
            <a:srgbClr val="004A9F"/>
          </a:solidFill>
        </p:spPr>
        <p:txBody>
          <a:bodyPr wrap="square" lIns="0" tIns="0" rIns="0" bIns="0" rtlCol="0"/>
          <a:lstStyle/>
          <a:p>
            <a:endParaRPr sz="2140"/>
          </a:p>
        </p:txBody>
      </p:sp>
      <p:sp>
        <p:nvSpPr>
          <p:cNvPr id="18" name="object 4"/>
          <p:cNvSpPr/>
          <p:nvPr/>
        </p:nvSpPr>
        <p:spPr>
          <a:xfrm>
            <a:off x="3625309" y="2509500"/>
            <a:ext cx="4940173" cy="817075"/>
          </a:xfrm>
          <a:custGeom>
            <a:avLst/>
            <a:gdLst/>
            <a:ahLst/>
            <a:cxnLst/>
            <a:rect l="l" t="t" r="r" b="b"/>
            <a:pathLst>
              <a:path w="4157979" h="687705">
                <a:moveTo>
                  <a:pt x="343649" y="0"/>
                </a:moveTo>
                <a:lnTo>
                  <a:pt x="3813784" y="0"/>
                </a:lnTo>
                <a:lnTo>
                  <a:pt x="3860249" y="3151"/>
                </a:lnTo>
                <a:lnTo>
                  <a:pt x="3904864" y="12329"/>
                </a:lnTo>
                <a:lnTo>
                  <a:pt x="3947212" y="27115"/>
                </a:lnTo>
                <a:lnTo>
                  <a:pt x="3986876" y="47091"/>
                </a:lnTo>
                <a:lnTo>
                  <a:pt x="4023437" y="71840"/>
                </a:lnTo>
                <a:lnTo>
                  <a:pt x="4056478" y="100945"/>
                </a:lnTo>
                <a:lnTo>
                  <a:pt x="4085582" y="133988"/>
                </a:lnTo>
                <a:lnTo>
                  <a:pt x="4110330" y="170552"/>
                </a:lnTo>
                <a:lnTo>
                  <a:pt x="4130306" y="210219"/>
                </a:lnTo>
                <a:lnTo>
                  <a:pt x="4145091" y="252571"/>
                </a:lnTo>
                <a:lnTo>
                  <a:pt x="4154269" y="297191"/>
                </a:lnTo>
                <a:lnTo>
                  <a:pt x="4157421" y="343662"/>
                </a:lnTo>
                <a:lnTo>
                  <a:pt x="4154269" y="390132"/>
                </a:lnTo>
                <a:lnTo>
                  <a:pt x="4145091" y="434751"/>
                </a:lnTo>
                <a:lnTo>
                  <a:pt x="4130306" y="477102"/>
                </a:lnTo>
                <a:lnTo>
                  <a:pt x="4110330" y="516768"/>
                </a:lnTo>
                <a:lnTo>
                  <a:pt x="4085582" y="553330"/>
                </a:lnTo>
                <a:lnTo>
                  <a:pt x="4056478" y="586371"/>
                </a:lnTo>
                <a:lnTo>
                  <a:pt x="4023437" y="615475"/>
                </a:lnTo>
                <a:lnTo>
                  <a:pt x="3986876" y="640222"/>
                </a:lnTo>
                <a:lnTo>
                  <a:pt x="3947212" y="660197"/>
                </a:lnTo>
                <a:lnTo>
                  <a:pt x="3904864" y="674982"/>
                </a:lnTo>
                <a:lnTo>
                  <a:pt x="3860249" y="684159"/>
                </a:lnTo>
                <a:lnTo>
                  <a:pt x="3813784" y="687311"/>
                </a:lnTo>
                <a:lnTo>
                  <a:pt x="343649" y="687311"/>
                </a:lnTo>
                <a:lnTo>
                  <a:pt x="297181" y="684159"/>
                </a:lnTo>
                <a:lnTo>
                  <a:pt x="252563" y="674982"/>
                </a:lnTo>
                <a:lnTo>
                  <a:pt x="210213" y="660197"/>
                </a:lnTo>
                <a:lnTo>
                  <a:pt x="170548" y="640222"/>
                </a:lnTo>
                <a:lnTo>
                  <a:pt x="133986" y="615475"/>
                </a:lnTo>
                <a:lnTo>
                  <a:pt x="100944" y="586371"/>
                </a:lnTo>
                <a:lnTo>
                  <a:pt x="71840" y="553330"/>
                </a:lnTo>
                <a:lnTo>
                  <a:pt x="47091" y="516768"/>
                </a:lnTo>
                <a:lnTo>
                  <a:pt x="27115" y="477102"/>
                </a:lnTo>
                <a:lnTo>
                  <a:pt x="12329" y="434751"/>
                </a:lnTo>
                <a:lnTo>
                  <a:pt x="3151" y="390132"/>
                </a:lnTo>
                <a:lnTo>
                  <a:pt x="0" y="343662"/>
                </a:lnTo>
                <a:lnTo>
                  <a:pt x="3151" y="297191"/>
                </a:lnTo>
                <a:lnTo>
                  <a:pt x="12329" y="252571"/>
                </a:lnTo>
                <a:lnTo>
                  <a:pt x="27115" y="210219"/>
                </a:lnTo>
                <a:lnTo>
                  <a:pt x="47091" y="170552"/>
                </a:lnTo>
                <a:lnTo>
                  <a:pt x="71840" y="133988"/>
                </a:lnTo>
                <a:lnTo>
                  <a:pt x="100944" y="100945"/>
                </a:lnTo>
                <a:lnTo>
                  <a:pt x="133986" y="71840"/>
                </a:lnTo>
                <a:lnTo>
                  <a:pt x="170548" y="47091"/>
                </a:lnTo>
                <a:lnTo>
                  <a:pt x="210213" y="27115"/>
                </a:lnTo>
                <a:lnTo>
                  <a:pt x="252563" y="12329"/>
                </a:lnTo>
                <a:lnTo>
                  <a:pt x="297181" y="3151"/>
                </a:lnTo>
                <a:lnTo>
                  <a:pt x="343649" y="0"/>
                </a:lnTo>
                <a:close/>
              </a:path>
            </a:pathLst>
          </a:custGeom>
          <a:ln w="3175">
            <a:solidFill>
              <a:srgbClr val="FFFFFF"/>
            </a:solidFill>
          </a:ln>
        </p:spPr>
        <p:txBody>
          <a:bodyPr wrap="square" lIns="0" tIns="0" rIns="0" bIns="0" rtlCol="0"/>
          <a:lstStyle/>
          <a:p>
            <a:endParaRPr sz="2140"/>
          </a:p>
        </p:txBody>
      </p:sp>
      <p:sp>
        <p:nvSpPr>
          <p:cNvPr id="19" name="object 5"/>
          <p:cNvSpPr txBox="1"/>
          <p:nvPr/>
        </p:nvSpPr>
        <p:spPr>
          <a:xfrm>
            <a:off x="4133209" y="2699245"/>
            <a:ext cx="3926941" cy="412864"/>
          </a:xfrm>
          <a:prstGeom prst="rect">
            <a:avLst/>
          </a:prstGeom>
        </p:spPr>
        <p:txBody>
          <a:bodyPr vert="horz" wrap="square" lIns="0" tIns="19616" rIns="0" bIns="0" rtlCol="0">
            <a:spAutoFit/>
          </a:bodyPr>
          <a:lstStyle/>
          <a:p>
            <a:pPr marL="15240">
              <a:spcBef>
                <a:spcPts val="155"/>
              </a:spcBef>
              <a:tabLst>
                <a:tab pos="727710" algn="l"/>
                <a:tab pos="1441450" algn="l"/>
                <a:tab pos="2154555" algn="l"/>
                <a:tab pos="2868295" algn="l"/>
                <a:tab pos="3582035" algn="l"/>
              </a:tabLst>
            </a:pPr>
            <a:r>
              <a:rPr sz="2555" spc="36" dirty="0">
                <a:solidFill>
                  <a:srgbClr val="FFFFFF"/>
                </a:solidFill>
                <a:latin typeface="思源黑体 CN Light" panose="020B0300000000000000" charset="-122"/>
                <a:ea typeface="思源黑体 CN Light" panose="020B0300000000000000" charset="-122"/>
                <a:cs typeface="思源黑体 CN Light" panose="020B0300000000000000" charset="-122"/>
              </a:rPr>
              <a:t>感	谢	您	的	观	看</a:t>
            </a:r>
            <a:endParaRPr sz="2555">
              <a:latin typeface="思源黑体 CN Light" panose="020B0300000000000000" charset="-122"/>
              <a:ea typeface="思源黑体 CN Light" panose="020B0300000000000000" charset="-122"/>
              <a:cs typeface="思源黑体 CN Light" panose="020B0300000000000000" charset="-122"/>
            </a:endParaRPr>
          </a:p>
        </p:txBody>
      </p:sp>
      <p:sp>
        <p:nvSpPr>
          <p:cNvPr id="20" name="文本框 19"/>
          <p:cNvSpPr txBox="1"/>
          <p:nvPr/>
        </p:nvSpPr>
        <p:spPr>
          <a:xfrm>
            <a:off x="4549516" y="1170161"/>
            <a:ext cx="3223262" cy="969946"/>
          </a:xfrm>
          <a:prstGeom prst="rect">
            <a:avLst/>
          </a:prstGeom>
          <a:noFill/>
        </p:spPr>
        <p:txBody>
          <a:bodyPr wrap="square" rtlCol="0">
            <a:spAutoFit/>
          </a:bodyPr>
          <a:lstStyle/>
          <a:p>
            <a:pPr algn="ctr"/>
            <a:r>
              <a:rPr lang="zh-CN" altLang="en-US" sz="5705" dirty="0">
                <a:solidFill>
                  <a:schemeClr val="bg1"/>
                </a:solidFill>
                <a:latin typeface="思源黑体 CN Light" panose="020B0300000000000000" charset="-122"/>
                <a:ea typeface="思源黑体 CN Light" panose="020B0300000000000000" charset="-122"/>
              </a:rPr>
              <a:t>THANKS!</a:t>
            </a:r>
          </a:p>
        </p:txBody>
      </p:sp>
      <p:sp>
        <p:nvSpPr>
          <p:cNvPr id="22" name="文本框 21"/>
          <p:cNvSpPr txBox="1"/>
          <p:nvPr/>
        </p:nvSpPr>
        <p:spPr>
          <a:xfrm>
            <a:off x="4285308" y="5104646"/>
            <a:ext cx="3487471" cy="421526"/>
          </a:xfrm>
          <a:prstGeom prst="rect">
            <a:avLst/>
          </a:prstGeom>
          <a:noFill/>
        </p:spPr>
        <p:txBody>
          <a:bodyPr wrap="square" rtlCol="0">
            <a:spAutoFit/>
          </a:bodyPr>
          <a:lstStyle/>
          <a:p>
            <a:r>
              <a:rPr lang="zh-CN" altLang="en-US" sz="1425" dirty="0">
                <a:solidFill>
                  <a:schemeClr val="bg1"/>
                </a:solidFill>
                <a:latin typeface="思源黑体 CN Light" panose="020B0300000000000000" charset="-122"/>
                <a:ea typeface="思源黑体 CN Light" panose="020B0300000000000000" charset="-122"/>
              </a:rPr>
              <a:t>四川大学江安校区  成都市双流区川大路</a:t>
            </a:r>
            <a:r>
              <a:rPr lang="zh-CN" altLang="en-US" sz="2140" dirty="0"/>
              <a:t> </a:t>
            </a:r>
          </a:p>
        </p:txBody>
      </p:sp>
      <p:sp>
        <p:nvSpPr>
          <p:cNvPr id="3" name="文本框 2"/>
          <p:cNvSpPr txBox="1"/>
          <p:nvPr/>
        </p:nvSpPr>
        <p:spPr>
          <a:xfrm>
            <a:off x="2593818" y="3987297"/>
            <a:ext cx="6783309" cy="763542"/>
          </a:xfrm>
          <a:prstGeom prst="rect">
            <a:avLst/>
          </a:prstGeom>
          <a:noFill/>
        </p:spPr>
        <p:txBody>
          <a:bodyPr wrap="square" rtlCol="0" anchor="t">
            <a:spAutoFit/>
          </a:bodyPr>
          <a:lstStyle/>
          <a:p>
            <a:pPr marL="45085" algn="ctr">
              <a:spcBef>
                <a:spcPts val="115"/>
              </a:spcBef>
            </a:pPr>
            <a:r>
              <a:rPr sz="2140" dirty="0">
                <a:solidFill>
                  <a:schemeClr val="bg1"/>
                </a:solidFill>
                <a:latin typeface="思源黑体 CN Normal" panose="020B0400000000000000" charset="-122"/>
                <a:ea typeface="思源黑体 CN Normal" panose="020B0400000000000000" charset="-122"/>
                <a:sym typeface="+mn-ea"/>
              </a:rPr>
              <a:t>天府工程数值模拟与软件创新中心</a:t>
            </a:r>
            <a:endParaRPr sz="2140" dirty="0">
              <a:solidFill>
                <a:schemeClr val="bg1"/>
              </a:solidFill>
              <a:latin typeface="思源黑体 CN Normal" panose="020B0400000000000000" charset="-122"/>
              <a:ea typeface="思源黑体 CN Normal" panose="020B0400000000000000" charset="-122"/>
            </a:endParaRPr>
          </a:p>
          <a:p>
            <a:pPr marL="45085" algn="ctr">
              <a:spcBef>
                <a:spcPts val="115"/>
              </a:spcBef>
            </a:pPr>
            <a:r>
              <a:rPr lang="zh-CN" altLang="en-US" sz="1070">
                <a:solidFill>
                  <a:schemeClr val="bg1"/>
                </a:solidFill>
                <a:sym typeface="+mn-ea"/>
              </a:rPr>
              <a:t>TIANFU</a:t>
            </a:r>
            <a:r>
              <a:rPr lang="zh-CN" altLang="en-US" sz="2140">
                <a:solidFill>
                  <a:schemeClr val="bg1"/>
                </a:solidFill>
                <a:sym typeface="+mn-ea"/>
              </a:rPr>
              <a:t> </a:t>
            </a:r>
            <a:r>
              <a:rPr lang="zh-CN" altLang="en-US" sz="1070">
                <a:solidFill>
                  <a:schemeClr val="bg1"/>
                </a:solidFill>
                <a:sym typeface="+mn-ea"/>
              </a:rPr>
              <a:t>ENGINEERING-ORIENTED NUMERICAL SIMULATION &amp; SOFTWARE INNOVATION CENTER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3"/>
          <p:cNvSpPr txBox="1"/>
          <p:nvPr/>
        </p:nvSpPr>
        <p:spPr>
          <a:xfrm>
            <a:off x="801986" y="1010216"/>
            <a:ext cx="6737287" cy="490220"/>
          </a:xfrm>
          <a:prstGeom prst="rect">
            <a:avLst/>
          </a:prstGeom>
        </p:spPr>
        <p:txBody>
          <a:bodyPr vert="horz" wrap="square" lIns="0" tIns="14334" rIns="0" bIns="0" rtlCol="0">
            <a:spAutoFit/>
          </a:bodyPr>
          <a:lstStyle/>
          <a:p>
            <a:pPr marL="38100">
              <a:lnSpc>
                <a:spcPct val="100000"/>
              </a:lnSpc>
              <a:spcBef>
                <a:spcPts val="95"/>
              </a:spcBef>
            </a:pPr>
            <a:r>
              <a:rPr sz="2140" dirty="0">
                <a:solidFill>
                  <a:srgbClr val="004098"/>
                </a:solidFill>
                <a:latin typeface="思源黑体 CN Normal" panose="020B0400000000000000" charset="-122"/>
                <a:ea typeface="思源黑体 CN Normal" panose="020B0400000000000000" charset="-122"/>
              </a:rPr>
              <a:t>天府工程数值模拟与软件创新中心</a:t>
            </a:r>
          </a:p>
          <a:p>
            <a:pPr marL="38100">
              <a:lnSpc>
                <a:spcPct val="100000"/>
              </a:lnSpc>
              <a:spcBef>
                <a:spcPts val="95"/>
              </a:spcBef>
            </a:pPr>
            <a:r>
              <a:rPr lang="zh-CN" altLang="en-US" sz="875" dirty="0">
                <a:solidFill>
                  <a:schemeClr val="tx2"/>
                </a:solidFill>
              </a:rPr>
              <a:t>TIANFU ENGINEERING-ORIENTED NUMERICAL SIMULATION &amp; SOFTWARE INNOVATION CENTER</a:t>
            </a:r>
          </a:p>
        </p:txBody>
      </p:sp>
      <p:sp>
        <p:nvSpPr>
          <p:cNvPr id="29" name="object 3"/>
          <p:cNvSpPr txBox="1"/>
          <p:nvPr/>
        </p:nvSpPr>
        <p:spPr>
          <a:xfrm>
            <a:off x="1144903" y="2395019"/>
            <a:ext cx="9874313" cy="2029460"/>
          </a:xfrm>
          <a:prstGeom prst="rect">
            <a:avLst/>
          </a:prstGeom>
        </p:spPr>
        <p:txBody>
          <a:bodyPr vert="horz" wrap="square" lIns="0" tIns="19615" rIns="0" bIns="0" rtlCol="0">
            <a:spAutoFit/>
          </a:bodyPr>
          <a:lstStyle/>
          <a:p>
            <a:pPr marL="12700">
              <a:lnSpc>
                <a:spcPct val="100000"/>
              </a:lnSpc>
              <a:spcBef>
                <a:spcPts val="130"/>
              </a:spcBef>
            </a:pPr>
            <a:r>
              <a:rPr sz="13070" spc="225" dirty="0">
                <a:solidFill>
                  <a:srgbClr val="EEEFEF"/>
                </a:solidFill>
                <a:latin typeface="思源黑体 CN Bold" panose="020B0800000000000000" charset="-122"/>
                <a:ea typeface="思源黑体 CN Bold" panose="020B0800000000000000" charset="-122"/>
                <a:cs typeface="Noto Sans CJK JP Regular"/>
              </a:rPr>
              <a:t>C</a:t>
            </a:r>
            <a:r>
              <a:rPr sz="13070" spc="695" dirty="0">
                <a:solidFill>
                  <a:srgbClr val="EEEFEF"/>
                </a:solidFill>
                <a:latin typeface="思源黑体 CN Bold" panose="020B0800000000000000" charset="-122"/>
                <a:ea typeface="思源黑体 CN Bold" panose="020B0800000000000000" charset="-122"/>
                <a:cs typeface="Noto Sans CJK JP Regular"/>
              </a:rPr>
              <a:t>O</a:t>
            </a:r>
            <a:r>
              <a:rPr sz="13070" spc="690" dirty="0">
                <a:solidFill>
                  <a:srgbClr val="EEEFEF"/>
                </a:solidFill>
                <a:latin typeface="思源黑体 CN Bold" panose="020B0800000000000000" charset="-122"/>
                <a:ea typeface="思源黑体 CN Bold" panose="020B0800000000000000" charset="-122"/>
                <a:cs typeface="Noto Sans CJK JP Regular"/>
              </a:rPr>
              <a:t>N</a:t>
            </a:r>
            <a:r>
              <a:rPr sz="13070" spc="675" dirty="0">
                <a:solidFill>
                  <a:srgbClr val="EEEFEF"/>
                </a:solidFill>
                <a:latin typeface="思源黑体 CN Bold" panose="020B0800000000000000" charset="-122"/>
                <a:ea typeface="思源黑体 CN Bold" panose="020B0800000000000000" charset="-122"/>
                <a:cs typeface="Noto Sans CJK JP Regular"/>
              </a:rPr>
              <a:t>T</a:t>
            </a:r>
            <a:r>
              <a:rPr sz="13070" spc="690" dirty="0">
                <a:solidFill>
                  <a:srgbClr val="EEEFEF"/>
                </a:solidFill>
                <a:latin typeface="思源黑体 CN Bold" panose="020B0800000000000000" charset="-122"/>
                <a:ea typeface="思源黑体 CN Bold" panose="020B0800000000000000" charset="-122"/>
                <a:cs typeface="Noto Sans CJK JP Regular"/>
              </a:rPr>
              <a:t>EN</a:t>
            </a:r>
            <a:r>
              <a:rPr sz="13070" spc="215" dirty="0">
                <a:solidFill>
                  <a:srgbClr val="EEEFEF"/>
                </a:solidFill>
                <a:latin typeface="思源黑体 CN Bold" panose="020B0800000000000000" charset="-122"/>
                <a:ea typeface="思源黑体 CN Bold" panose="020B0800000000000000" charset="-122"/>
                <a:cs typeface="Noto Sans CJK JP Regular"/>
              </a:rPr>
              <a:t>T</a:t>
            </a:r>
            <a:r>
              <a:rPr sz="13070" spc="145" dirty="0">
                <a:solidFill>
                  <a:srgbClr val="EEEFEF"/>
                </a:solidFill>
                <a:latin typeface="思源黑体 CN Bold" panose="020B0800000000000000" charset="-122"/>
                <a:ea typeface="思源黑体 CN Bold" panose="020B0800000000000000" charset="-122"/>
                <a:cs typeface="Noto Sans CJK JP Regular"/>
              </a:rPr>
              <a:t>S</a:t>
            </a:r>
            <a:endParaRPr sz="13070" dirty="0">
              <a:latin typeface="思源黑体 CN Bold" panose="020B0800000000000000" charset="-122"/>
              <a:ea typeface="思源黑体 CN Bold" panose="020B0800000000000000" charset="-122"/>
              <a:cs typeface="Noto Sans CJK JP Regular"/>
            </a:endParaRPr>
          </a:p>
        </p:txBody>
      </p:sp>
      <p:sp>
        <p:nvSpPr>
          <p:cNvPr id="30" name="object 8"/>
          <p:cNvSpPr txBox="1"/>
          <p:nvPr/>
        </p:nvSpPr>
        <p:spPr>
          <a:xfrm>
            <a:off x="1840871" y="3150606"/>
            <a:ext cx="1505139" cy="519430"/>
          </a:xfrm>
          <a:prstGeom prst="rect">
            <a:avLst/>
          </a:prstGeom>
        </p:spPr>
        <p:txBody>
          <a:bodyPr vert="horz" wrap="square" lIns="0" tIns="17351" rIns="0" bIns="0" rtlCol="0">
            <a:spAutoFit/>
          </a:bodyPr>
          <a:lstStyle/>
          <a:p>
            <a:pPr marL="12700">
              <a:spcBef>
                <a:spcPts val="115"/>
              </a:spcBef>
            </a:pPr>
            <a:r>
              <a:rPr sz="3265" spc="15" dirty="0">
                <a:solidFill>
                  <a:srgbClr val="004A9F"/>
                </a:solidFill>
                <a:ea typeface="思源黑体 CN Bold" panose="020B0800000000000000"/>
              </a:rPr>
              <a:t>⽬ 录</a:t>
            </a:r>
          </a:p>
        </p:txBody>
      </p:sp>
      <p:sp>
        <p:nvSpPr>
          <p:cNvPr id="40" name="object 18"/>
          <p:cNvSpPr txBox="1"/>
          <p:nvPr/>
        </p:nvSpPr>
        <p:spPr>
          <a:xfrm>
            <a:off x="5552792" y="2252050"/>
            <a:ext cx="5703683" cy="3180080"/>
          </a:xfrm>
          <a:prstGeom prst="rect">
            <a:avLst/>
          </a:prstGeom>
        </p:spPr>
        <p:txBody>
          <a:bodyPr vert="horz" wrap="square" lIns="0" tIns="18106" rIns="0" bIns="0" rtlCol="0">
            <a:spAutoFit/>
          </a:bodyPr>
          <a:lstStyle/>
          <a:p>
            <a:pPr marL="12700">
              <a:lnSpc>
                <a:spcPct val="100000"/>
              </a:lnSpc>
              <a:spcBef>
                <a:spcPts val="120"/>
              </a:spcBef>
            </a:pPr>
            <a:r>
              <a:rPr lang="en-US" altLang="zh-CN" sz="2850" spc="40" dirty="0">
                <a:solidFill>
                  <a:srgbClr val="15489D"/>
                </a:solidFill>
                <a:latin typeface="思源黑体 CN Regular" panose="020B0500000000000000" charset="-122"/>
                <a:ea typeface="思源黑体 CN Regular" panose="020B0500000000000000" charset="-122"/>
                <a:cs typeface="思源黑体 CN Regular" panose="020B0500000000000000" charset="-122"/>
              </a:rPr>
              <a:t>Ⅰ</a:t>
            </a:r>
            <a:r>
              <a:rPr lang="en-US" altLang="zh-CN" sz="2850" b="0" spc="40" dirty="0">
                <a:solidFill>
                  <a:srgbClr val="15489D"/>
                </a:solidFill>
                <a:latin typeface="思源黑体 CN Regular" panose="020B0500000000000000" charset="-122"/>
                <a:ea typeface="思源黑体 CN Regular" panose="020B0500000000000000" charset="-122"/>
                <a:cs typeface="思源黑体 CN Regular" panose="020B0500000000000000" charset="-122"/>
              </a:rPr>
              <a:t> </a:t>
            </a:r>
            <a:r>
              <a:rPr lang="zh-CN" altLang="en-US" sz="2850" spc="40" dirty="0" err="1">
                <a:solidFill>
                  <a:srgbClr val="15489D"/>
                </a:solidFill>
                <a:latin typeface="思源黑体 CN Regular" panose="020B0500000000000000" charset="-122"/>
                <a:ea typeface="思源黑体 CN Regular" panose="020B0500000000000000" charset="-122"/>
                <a:cs typeface="思源黑体 CN Regular" panose="020B0500000000000000" charset="-122"/>
                <a:sym typeface="+mn-ea"/>
              </a:rPr>
              <a:t>基于</a:t>
            </a:r>
            <a:r>
              <a:rPr lang="en-US" altLang="zh-CN" sz="2850" spc="40" dirty="0" err="1">
                <a:solidFill>
                  <a:srgbClr val="15489D"/>
                </a:solidFill>
                <a:latin typeface="思源黑体 CN Regular" panose="020B0500000000000000" charset="-122"/>
                <a:ea typeface="思源黑体 CN Regular" panose="020B0500000000000000" charset="-122"/>
                <a:cs typeface="思源黑体 CN Regular" panose="020B0500000000000000" charset="-122"/>
                <a:sym typeface="+mn-ea"/>
              </a:rPr>
              <a:t>HDF5</a:t>
            </a:r>
            <a:r>
              <a:rPr lang="zh-CN" altLang="en-US" sz="2850" spc="40" dirty="0" err="1">
                <a:solidFill>
                  <a:srgbClr val="15489D"/>
                </a:solidFill>
                <a:latin typeface="思源黑体 CN Regular" panose="020B0500000000000000" charset="-122"/>
                <a:ea typeface="思源黑体 CN Regular" panose="020B0500000000000000" charset="-122"/>
                <a:cs typeface="思源黑体 CN Regular" panose="020B0500000000000000" charset="-122"/>
                <a:sym typeface="+mn-ea"/>
              </a:rPr>
              <a:t>的统一数据管理</a:t>
            </a:r>
            <a:endParaRPr lang="en-US" altLang="zh-CN" sz="2850" spc="40" dirty="0">
              <a:solidFill>
                <a:srgbClr val="15489D"/>
              </a:solidFill>
              <a:latin typeface="思源黑体 CN Regular" panose="020B0500000000000000" charset="-122"/>
              <a:ea typeface="思源黑体 CN Regular" panose="020B0500000000000000" charset="-122"/>
              <a:cs typeface="思源黑体 CN Regular" panose="020B0500000000000000" charset="-122"/>
              <a:sym typeface="+mn-ea"/>
            </a:endParaRPr>
          </a:p>
          <a:p>
            <a:pPr marL="12700">
              <a:lnSpc>
                <a:spcPct val="100000"/>
              </a:lnSpc>
              <a:spcBef>
                <a:spcPts val="120"/>
              </a:spcBef>
            </a:pPr>
            <a:endParaRPr lang="en-US" altLang="zh-CN" sz="2850" b="0" spc="40" dirty="0">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endParaRPr>
          </a:p>
          <a:p>
            <a:pPr marL="12700">
              <a:lnSpc>
                <a:spcPct val="100000"/>
              </a:lnSpc>
              <a:spcBef>
                <a:spcPts val="120"/>
              </a:spcBef>
            </a:pPr>
            <a:endParaRPr lang="en-US" altLang="zh-CN" sz="2850" b="0" spc="40" dirty="0">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endParaRPr>
          </a:p>
          <a:p>
            <a:pPr marL="12700">
              <a:lnSpc>
                <a:spcPct val="100000"/>
              </a:lnSpc>
              <a:spcBef>
                <a:spcPts val="120"/>
              </a:spcBef>
            </a:pPr>
            <a:r>
              <a:rPr lang="en-US" altLang="zh-CN" sz="2850" spc="40" dirty="0">
                <a:solidFill>
                  <a:srgbClr val="15489D"/>
                </a:solidFill>
                <a:latin typeface="思源黑体 CN Regular" panose="020B0500000000000000" charset="-122"/>
                <a:ea typeface="思源黑体 CN Regular" panose="020B0500000000000000" charset="-122"/>
                <a:cs typeface="思源黑体 CN Regular" panose="020B0500000000000000" charset="-122"/>
              </a:rPr>
              <a:t>Ⅱ </a:t>
            </a:r>
            <a:r>
              <a:rPr lang="zh-CN" altLang="en-US" sz="2850" spc="40" dirty="0">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rPr>
              <a:t>GPU并行算法、</a:t>
            </a:r>
            <a:r>
              <a:rPr lang="en-US" altLang="zh-CN" sz="2850" spc="40" dirty="0">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rPr>
              <a:t>HPC体系结构</a:t>
            </a:r>
          </a:p>
          <a:p>
            <a:pPr marL="12700">
              <a:lnSpc>
                <a:spcPct val="100000"/>
              </a:lnSpc>
              <a:spcBef>
                <a:spcPts val="120"/>
              </a:spcBef>
            </a:pPr>
            <a:endParaRPr lang="en-US" altLang="zh-CN" sz="2850" spc="40" dirty="0">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endParaRPr>
          </a:p>
          <a:p>
            <a:pPr marL="12700">
              <a:lnSpc>
                <a:spcPct val="100000"/>
              </a:lnSpc>
              <a:spcBef>
                <a:spcPts val="120"/>
              </a:spcBef>
            </a:pPr>
            <a:endParaRPr lang="en-US" altLang="zh-CN" sz="2850" spc="40" dirty="0">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endParaRPr>
          </a:p>
          <a:p>
            <a:pPr marL="12700">
              <a:lnSpc>
                <a:spcPct val="100000"/>
              </a:lnSpc>
              <a:spcBef>
                <a:spcPts val="120"/>
              </a:spcBef>
            </a:pPr>
            <a:r>
              <a:rPr lang="en-US" altLang="zh-CN" sz="2850" spc="40" dirty="0">
                <a:solidFill>
                  <a:srgbClr val="15489D"/>
                </a:solidFill>
                <a:latin typeface="思源黑体 CN Regular" panose="020B0500000000000000" charset="-122"/>
                <a:ea typeface="思源黑体 CN Regular" panose="020B0500000000000000" charset="-122"/>
                <a:cs typeface="思源黑体 CN Regular" panose="020B0500000000000000" charset="-122"/>
              </a:rPr>
              <a:t>Ⅲ </a:t>
            </a:r>
            <a:r>
              <a:rPr lang="en-US" altLang="zh-CN" sz="2850" spc="40" dirty="0">
                <a:solidFill>
                  <a:schemeClr val="bg1">
                    <a:lumMod val="50000"/>
                  </a:schemeClr>
                </a:solidFill>
                <a:ea typeface="思源黑体 CN Regular" panose="020B0500000000000000" charset="-122"/>
              </a:rPr>
              <a:t>ANSYS 2024 R1 GPU</a:t>
            </a:r>
            <a:r>
              <a:rPr lang="zh-CN" altLang="en-US" sz="2850" spc="40" dirty="0">
                <a:solidFill>
                  <a:schemeClr val="bg1">
                    <a:lumMod val="50000"/>
                  </a:schemeClr>
                </a:solidFill>
                <a:ea typeface="思源黑体 CN Regular" panose="020B0500000000000000" charset="-122"/>
              </a:rPr>
              <a:t>功能预览</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
          <p:cNvSpPr txBox="1"/>
          <p:nvPr/>
        </p:nvSpPr>
        <p:spPr>
          <a:xfrm>
            <a:off x="2384079" y="4275"/>
            <a:ext cx="8781861" cy="502285"/>
          </a:xfrm>
          <a:prstGeom prst="rect">
            <a:avLst/>
          </a:prstGeom>
        </p:spPr>
        <p:txBody>
          <a:bodyPr vert="horz" wrap="square" lIns="0" tIns="18107" rIns="0" bIns="0" rtlCol="0">
            <a:spAutoFit/>
          </a:bodyPr>
          <a:lstStyle/>
          <a:p>
            <a:pPr marL="15240">
              <a:spcBef>
                <a:spcPts val="145"/>
              </a:spcBef>
            </a:pPr>
            <a:r>
              <a:rPr lang="zh-CN" altLang="en-US" sz="3150" spc="71" dirty="0">
                <a:solidFill>
                  <a:srgbClr val="595857"/>
                </a:solidFill>
                <a:ea typeface="思源黑体 CN Normal" panose="020B0400000000000000" charset="-122"/>
              </a:rPr>
              <a:t>基于</a:t>
            </a:r>
            <a:r>
              <a:rPr lang="en-US" altLang="zh-CN" sz="3150" spc="71" dirty="0">
                <a:solidFill>
                  <a:srgbClr val="595857"/>
                </a:solidFill>
                <a:ea typeface="思源黑体 CN Normal" panose="020B0400000000000000" charset="-122"/>
              </a:rPr>
              <a:t>HDF5</a:t>
            </a:r>
            <a:r>
              <a:rPr lang="zh-CN" altLang="en-US" sz="3150" spc="71" dirty="0">
                <a:solidFill>
                  <a:srgbClr val="595857"/>
                </a:solidFill>
                <a:ea typeface="思源黑体 CN Normal" panose="020B0400000000000000" charset="-122"/>
              </a:rPr>
              <a:t>的统一数据管理</a:t>
            </a:r>
          </a:p>
        </p:txBody>
      </p:sp>
      <p:sp>
        <p:nvSpPr>
          <p:cNvPr id="16" name="object 7"/>
          <p:cNvSpPr txBox="1"/>
          <p:nvPr/>
        </p:nvSpPr>
        <p:spPr>
          <a:xfrm>
            <a:off x="702010" y="6325102"/>
            <a:ext cx="894030" cy="185101"/>
          </a:xfrm>
          <a:prstGeom prst="rect">
            <a:avLst/>
          </a:prstGeom>
        </p:spPr>
        <p:txBody>
          <a:bodyPr vert="horz" wrap="square" lIns="0" tIns="20370" rIns="0" bIns="0" rtlCol="0">
            <a:spAutoFit/>
          </a:bodyPr>
          <a:lstStyle/>
          <a:p>
            <a:pPr marL="15240">
              <a:spcBef>
                <a:spcPts val="160"/>
              </a:spcBef>
            </a:pPr>
            <a:r>
              <a:rPr lang="en-US" altLang="zh-CN" sz="1070" spc="42" dirty="0">
                <a:solidFill>
                  <a:srgbClr val="717171"/>
                </a:solidFill>
                <a:latin typeface="思源黑体 CN Regular" panose="020B0500000000000000" charset="-122"/>
                <a:ea typeface="思源黑体 CN Regular" panose="020B0500000000000000" charset="-122"/>
                <a:cs typeface="Noto Sans CJK JP Regular"/>
              </a:rPr>
              <a:t>LZX</a:t>
            </a:r>
            <a:endParaRPr sz="1070" dirty="0">
              <a:latin typeface="思源黑体 CN Regular" panose="020B0500000000000000" charset="-122"/>
              <a:ea typeface="思源黑体 CN Regular" panose="020B0500000000000000" charset="-122"/>
              <a:cs typeface="Noto Sans CJK JP Regular"/>
            </a:endParaRPr>
          </a:p>
        </p:txBody>
      </p:sp>
      <p:sp>
        <p:nvSpPr>
          <p:cNvPr id="19" name="object 8"/>
          <p:cNvSpPr/>
          <p:nvPr/>
        </p:nvSpPr>
        <p:spPr>
          <a:xfrm>
            <a:off x="2431458" y="530171"/>
            <a:ext cx="9029323" cy="33196"/>
          </a:xfrm>
          <a:custGeom>
            <a:avLst/>
            <a:gdLst/>
            <a:ahLst/>
            <a:cxnLst/>
            <a:rect l="l" t="t" r="r" b="b"/>
            <a:pathLst>
              <a:path w="7599680" h="27940">
                <a:moveTo>
                  <a:pt x="7599146" y="0"/>
                </a:moveTo>
                <a:lnTo>
                  <a:pt x="0" y="0"/>
                </a:lnTo>
                <a:lnTo>
                  <a:pt x="0" y="27406"/>
                </a:lnTo>
                <a:lnTo>
                  <a:pt x="7599146" y="27406"/>
                </a:lnTo>
                <a:lnTo>
                  <a:pt x="7599146" y="0"/>
                </a:lnTo>
                <a:close/>
              </a:path>
            </a:pathLst>
          </a:custGeom>
          <a:solidFill>
            <a:srgbClr val="004098"/>
          </a:solidFill>
        </p:spPr>
        <p:txBody>
          <a:bodyPr wrap="square" lIns="0" tIns="0" rIns="0" bIns="0" rtlCol="0"/>
          <a:lstStyle/>
          <a:p>
            <a:endParaRPr sz="2140"/>
          </a:p>
        </p:txBody>
      </p:sp>
      <p:pic>
        <p:nvPicPr>
          <p:cNvPr id="4" name="图片 3" descr="logo彩色"/>
          <p:cNvPicPr>
            <a:picLocks noChangeAspect="1"/>
          </p:cNvPicPr>
          <p:nvPr>
            <p:custDataLst>
              <p:tags r:id="rId1"/>
            </p:custDataLst>
          </p:nvPr>
        </p:nvPicPr>
        <p:blipFill>
          <a:blip r:embed="rId4"/>
          <a:stretch>
            <a:fillRect/>
          </a:stretch>
        </p:blipFill>
        <p:spPr>
          <a:xfrm>
            <a:off x="701644" y="55830"/>
            <a:ext cx="1069307" cy="1069307"/>
          </a:xfrm>
          <a:prstGeom prst="rect">
            <a:avLst/>
          </a:prstGeom>
        </p:spPr>
      </p:pic>
      <p:grpSp>
        <p:nvGrpSpPr>
          <p:cNvPr id="5" name="组合 4"/>
          <p:cNvGrpSpPr/>
          <p:nvPr/>
        </p:nvGrpSpPr>
        <p:grpSpPr>
          <a:xfrm>
            <a:off x="1354248" y="6314050"/>
            <a:ext cx="10105931" cy="209739"/>
            <a:chOff x="1795" y="8364"/>
            <a:chExt cx="13395" cy="278"/>
          </a:xfrm>
        </p:grpSpPr>
        <p:sp>
          <p:nvSpPr>
            <p:cNvPr id="6" name="object 6"/>
            <p:cNvSpPr/>
            <p:nvPr/>
          </p:nvSpPr>
          <p:spPr>
            <a:xfrm>
              <a:off x="1795" y="8452"/>
              <a:ext cx="13395" cy="146"/>
            </a:xfrm>
            <a:custGeom>
              <a:avLst/>
              <a:gdLst/>
              <a:ahLst/>
              <a:cxnLst/>
              <a:rect l="l" t="t" r="r" b="b"/>
              <a:pathLst>
                <a:path w="7593965" h="82550">
                  <a:moveTo>
                    <a:pt x="71018" y="7124"/>
                  </a:moveTo>
                  <a:lnTo>
                    <a:pt x="66624" y="0"/>
                  </a:lnTo>
                  <a:lnTo>
                    <a:pt x="0" y="41160"/>
                  </a:lnTo>
                  <a:lnTo>
                    <a:pt x="66624" y="82321"/>
                  </a:lnTo>
                  <a:lnTo>
                    <a:pt x="71018" y="75196"/>
                  </a:lnTo>
                  <a:lnTo>
                    <a:pt x="15951" y="41160"/>
                  </a:lnTo>
                  <a:lnTo>
                    <a:pt x="71018" y="7124"/>
                  </a:lnTo>
                  <a:close/>
                </a:path>
                <a:path w="7593965" h="82550">
                  <a:moveTo>
                    <a:pt x="117576" y="7124"/>
                  </a:moveTo>
                  <a:lnTo>
                    <a:pt x="113169" y="0"/>
                  </a:lnTo>
                  <a:lnTo>
                    <a:pt x="46596" y="41160"/>
                  </a:lnTo>
                  <a:lnTo>
                    <a:pt x="113169" y="82321"/>
                  </a:lnTo>
                  <a:lnTo>
                    <a:pt x="117576" y="75196"/>
                  </a:lnTo>
                  <a:lnTo>
                    <a:pt x="62534" y="41160"/>
                  </a:lnTo>
                  <a:lnTo>
                    <a:pt x="117576" y="7124"/>
                  </a:lnTo>
                  <a:close/>
                </a:path>
                <a:path w="7593965" h="82550">
                  <a:moveTo>
                    <a:pt x="2774175" y="34036"/>
                  </a:moveTo>
                  <a:lnTo>
                    <a:pt x="479869" y="34036"/>
                  </a:lnTo>
                  <a:lnTo>
                    <a:pt x="479869" y="48272"/>
                  </a:lnTo>
                  <a:lnTo>
                    <a:pt x="2774175" y="48272"/>
                  </a:lnTo>
                  <a:lnTo>
                    <a:pt x="2774175" y="34036"/>
                  </a:lnTo>
                  <a:close/>
                </a:path>
                <a:path w="7593965" h="82550">
                  <a:moveTo>
                    <a:pt x="7188822" y="34036"/>
                  </a:moveTo>
                  <a:lnTo>
                    <a:pt x="4859579" y="34036"/>
                  </a:lnTo>
                  <a:lnTo>
                    <a:pt x="4859579" y="48272"/>
                  </a:lnTo>
                  <a:lnTo>
                    <a:pt x="7188822" y="48272"/>
                  </a:lnTo>
                  <a:lnTo>
                    <a:pt x="7188822" y="34036"/>
                  </a:lnTo>
                  <a:close/>
                </a:path>
                <a:path w="7593965" h="82550">
                  <a:moveTo>
                    <a:pt x="7547356" y="41160"/>
                  </a:moveTo>
                  <a:lnTo>
                    <a:pt x="7480770" y="0"/>
                  </a:lnTo>
                  <a:lnTo>
                    <a:pt x="7476376" y="7124"/>
                  </a:lnTo>
                  <a:lnTo>
                    <a:pt x="7531430" y="41160"/>
                  </a:lnTo>
                  <a:lnTo>
                    <a:pt x="7476376" y="75196"/>
                  </a:lnTo>
                  <a:lnTo>
                    <a:pt x="7480770" y="82321"/>
                  </a:lnTo>
                  <a:lnTo>
                    <a:pt x="7547356" y="41160"/>
                  </a:lnTo>
                  <a:close/>
                </a:path>
                <a:path w="7593965" h="82550">
                  <a:moveTo>
                    <a:pt x="7593939" y="41160"/>
                  </a:moveTo>
                  <a:lnTo>
                    <a:pt x="7527366" y="0"/>
                  </a:lnTo>
                  <a:lnTo>
                    <a:pt x="7522959" y="7124"/>
                  </a:lnTo>
                  <a:lnTo>
                    <a:pt x="7578014" y="41160"/>
                  </a:lnTo>
                  <a:lnTo>
                    <a:pt x="7522959" y="75196"/>
                  </a:lnTo>
                  <a:lnTo>
                    <a:pt x="7527366" y="82321"/>
                  </a:lnTo>
                  <a:lnTo>
                    <a:pt x="7593939" y="41160"/>
                  </a:lnTo>
                  <a:close/>
                </a:path>
              </a:pathLst>
            </a:custGeom>
            <a:solidFill>
              <a:srgbClr val="717171"/>
            </a:solidFill>
          </p:spPr>
          <p:txBody>
            <a:bodyPr wrap="square" lIns="0" tIns="0" rIns="0" bIns="0" rtlCol="0"/>
            <a:lstStyle/>
            <a:p>
              <a:endParaRPr sz="2140"/>
            </a:p>
          </p:txBody>
        </p:sp>
        <p:sp>
          <p:nvSpPr>
            <p:cNvPr id="7" name="object 10"/>
            <p:cNvSpPr txBox="1"/>
            <p:nvPr/>
          </p:nvSpPr>
          <p:spPr>
            <a:xfrm>
              <a:off x="6799" y="8364"/>
              <a:ext cx="3579" cy="278"/>
            </a:xfrm>
            <a:prstGeom prst="rect">
              <a:avLst/>
            </a:prstGeom>
          </p:spPr>
          <p:txBody>
            <a:bodyPr vert="horz" wrap="square" lIns="0" tIns="17351" rIns="0" bIns="0" rtlCol="0">
              <a:spAutoFit/>
            </a:bodyPr>
            <a:lstStyle/>
            <a:p>
              <a:pPr marL="15240">
                <a:spcBef>
                  <a:spcPts val="135"/>
                </a:spcBef>
              </a:pPr>
              <a:r>
                <a:rPr lang="en-US" altLang="zh-CN" sz="1250" spc="71" dirty="0">
                  <a:solidFill>
                    <a:schemeClr val="tx1">
                      <a:lumMod val="65000"/>
                      <a:lumOff val="35000"/>
                    </a:schemeClr>
                  </a:solidFill>
                  <a:latin typeface="思源黑体 CN Normal" panose="020B0400000000000000" charset="-122"/>
                  <a:ea typeface="思源黑体 CN Normal" panose="020B0400000000000000" charset="-122"/>
                  <a:cs typeface="Noto Sans CJK JP Black"/>
                  <a:sym typeface="+mn-ea"/>
                </a:rPr>
                <a:t> </a:t>
              </a:r>
              <a:r>
                <a:rPr lang="zh-CN" altLang="en-US" sz="1250" spc="71" dirty="0">
                  <a:solidFill>
                    <a:schemeClr val="tx1">
                      <a:lumMod val="65000"/>
                      <a:lumOff val="35000"/>
                    </a:schemeClr>
                  </a:solidFill>
                  <a:latin typeface="思源黑体 CN Normal" panose="020B0400000000000000" charset="-122"/>
                  <a:ea typeface="思源黑体 CN Normal" panose="020B0400000000000000" charset="-122"/>
                  <a:cs typeface="Noto Sans CJK JP Black"/>
                  <a:sym typeface="+mn-ea"/>
                </a:rPr>
                <a:t>天府工程数值模拟与软件创新中心</a:t>
              </a:r>
            </a:p>
          </p:txBody>
        </p:sp>
      </p:grpSp>
      <p:sp>
        <p:nvSpPr>
          <p:cNvPr id="9" name="文本框 8">
            <a:extLst>
              <a:ext uri="{FF2B5EF4-FFF2-40B4-BE49-F238E27FC236}">
                <a16:creationId xmlns:a16="http://schemas.microsoft.com/office/drawing/2014/main" id="{A2781A3B-C24B-4417-BAC1-387D5B20B807}"/>
              </a:ext>
            </a:extLst>
          </p:cNvPr>
          <p:cNvSpPr txBox="1"/>
          <p:nvPr/>
        </p:nvSpPr>
        <p:spPr>
          <a:xfrm>
            <a:off x="701644" y="1424240"/>
            <a:ext cx="10758535" cy="4524315"/>
          </a:xfrm>
          <a:prstGeom prst="rect">
            <a:avLst/>
          </a:prstGeom>
          <a:noFill/>
        </p:spPr>
        <p:txBody>
          <a:bodyPr wrap="square" rtlCol="0" anchor="t">
            <a:spAutoFit/>
          </a:bodyPr>
          <a:lstStyle/>
          <a:p>
            <a:pPr marL="285750" indent="-285750">
              <a:buFont typeface="Wingdings" panose="05000000000000000000" pitchFamily="2" charset="2"/>
              <a:buChar char="Ø"/>
            </a:pPr>
            <a:r>
              <a:rPr lang="zh-CN" altLang="en-US" dirty="0"/>
              <a:t>目前大部分</a:t>
            </a:r>
            <a:r>
              <a:rPr lang="en-US" altLang="zh-CN" dirty="0"/>
              <a:t>HPC</a:t>
            </a:r>
            <a:r>
              <a:rPr lang="zh-CN" altLang="en-US" dirty="0"/>
              <a:t>系统都在使用</a:t>
            </a:r>
            <a:r>
              <a:rPr lang="en-US" altLang="zh-CN" dirty="0"/>
              <a:t>GPU</a:t>
            </a:r>
            <a:r>
              <a:rPr lang="zh-CN" altLang="en-US" dirty="0"/>
              <a:t>作为性能加速的途径。在使用</a:t>
            </a:r>
            <a:r>
              <a:rPr lang="en-US" altLang="zh-CN" dirty="0"/>
              <a:t>GPU</a:t>
            </a:r>
            <a:r>
              <a:rPr lang="zh-CN" altLang="en-US" dirty="0"/>
              <a:t>作为加速器的大规模模拟中，</a:t>
            </a:r>
            <a:r>
              <a:rPr lang="en-US" altLang="zh-CN" dirty="0"/>
              <a:t>CPU</a:t>
            </a:r>
            <a:r>
              <a:rPr lang="zh-CN" altLang="en-US" dirty="0"/>
              <a:t>主机内存当前被用作</a:t>
            </a:r>
            <a:r>
              <a:rPr lang="en-US" altLang="zh-CN" dirty="0"/>
              <a:t>GPU</a:t>
            </a:r>
            <a:r>
              <a:rPr lang="zh-CN" altLang="en-US" dirty="0"/>
              <a:t>设备内存和文件系统之间数据传输的缓冲区。由于</a:t>
            </a:r>
            <a:r>
              <a:rPr lang="en-US" altLang="zh-CN" dirty="0"/>
              <a:t>CPU</a:t>
            </a:r>
            <a:r>
              <a:rPr lang="zh-CN" altLang="en-US" dirty="0"/>
              <a:t>不需要对其中大部分数据进行操作，那么这种方式是非常浪费主机内存和影响加速效果的。</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所以，考虑在</a:t>
            </a:r>
            <a:r>
              <a:rPr lang="en-US" altLang="zh-CN" dirty="0"/>
              <a:t>CFD</a:t>
            </a:r>
            <a:r>
              <a:rPr lang="zh-CN" altLang="en-US" dirty="0"/>
              <a:t>科学计算模拟过程中，加入一种全新的技术</a:t>
            </a:r>
            <a:r>
              <a:rPr lang="en-US" altLang="zh-CN" dirty="0"/>
              <a:t>GDS</a:t>
            </a:r>
            <a:r>
              <a:rPr lang="zh-CN" altLang="en-US" dirty="0"/>
              <a:t>（</a:t>
            </a:r>
            <a:r>
              <a:rPr lang="en-US" altLang="zh-CN" dirty="0"/>
              <a:t>NVIDIA GPU Direct Storage</a:t>
            </a:r>
            <a:r>
              <a:rPr lang="zh-CN" altLang="en-US" dirty="0"/>
              <a:t>），从而可以</a:t>
            </a:r>
            <a:r>
              <a:rPr lang="zh-CN" altLang="en-US" dirty="0">
                <a:solidFill>
                  <a:schemeClr val="accent5"/>
                </a:solidFill>
              </a:rPr>
              <a:t>在</a:t>
            </a:r>
            <a:r>
              <a:rPr lang="en-US" altLang="zh-CN" dirty="0">
                <a:solidFill>
                  <a:schemeClr val="accent5"/>
                </a:solidFill>
              </a:rPr>
              <a:t>GPU</a:t>
            </a:r>
            <a:r>
              <a:rPr lang="zh-CN" altLang="en-US" dirty="0">
                <a:solidFill>
                  <a:schemeClr val="accent5"/>
                </a:solidFill>
              </a:rPr>
              <a:t>设备内存和文件系统之间直接传输数据</a:t>
            </a:r>
            <a:r>
              <a:rPr lang="zh-CN" altLang="en-US" dirty="0"/>
              <a:t>。这种方法可以通过去掉额外的拷贝来缩短延迟，并实现更高的带宽。</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大规模的</a:t>
            </a:r>
            <a:r>
              <a:rPr lang="en-US" altLang="zh-CN" dirty="0"/>
              <a:t>CFD</a:t>
            </a:r>
            <a:r>
              <a:rPr lang="zh-CN" altLang="en-US" dirty="0"/>
              <a:t>计算对数据 </a:t>
            </a:r>
            <a:r>
              <a:rPr lang="en-US" altLang="zh-CN" dirty="0"/>
              <a:t>I /O </a:t>
            </a:r>
            <a:r>
              <a:rPr lang="zh-CN" altLang="en-US" dirty="0"/>
              <a:t>能力提出了很高需求。层次式文件格式</a:t>
            </a:r>
            <a:r>
              <a:rPr lang="en-US" altLang="zh-CN" dirty="0"/>
              <a:t>( HDF5) </a:t>
            </a:r>
            <a:r>
              <a:rPr lang="zh-CN" altLang="en-US" dirty="0"/>
              <a:t>可有效管理大规模科学数据，为了考虑在算法框架中充分利用</a:t>
            </a:r>
            <a:r>
              <a:rPr lang="en-US" altLang="zh-CN" dirty="0"/>
              <a:t>GDS</a:t>
            </a:r>
            <a:r>
              <a:rPr lang="zh-CN" altLang="en-US" dirty="0"/>
              <a:t>，考虑进一步</a:t>
            </a:r>
            <a:r>
              <a:rPr lang="zh-CN" altLang="en-US" dirty="0">
                <a:solidFill>
                  <a:schemeClr val="accent5"/>
                </a:solidFill>
              </a:rPr>
              <a:t>使用</a:t>
            </a:r>
            <a:r>
              <a:rPr lang="en-US" altLang="zh-CN" dirty="0">
                <a:solidFill>
                  <a:schemeClr val="accent5"/>
                </a:solidFill>
              </a:rPr>
              <a:t>HDF5</a:t>
            </a:r>
            <a:r>
              <a:rPr lang="zh-CN" altLang="en-US" dirty="0">
                <a:solidFill>
                  <a:schemeClr val="accent5"/>
                </a:solidFill>
              </a:rPr>
              <a:t>来对并行 </a:t>
            </a:r>
            <a:r>
              <a:rPr lang="en-US" altLang="zh-CN" dirty="0">
                <a:solidFill>
                  <a:schemeClr val="accent5"/>
                </a:solidFill>
              </a:rPr>
              <a:t>I /O </a:t>
            </a:r>
            <a:r>
              <a:rPr lang="zh-CN" altLang="en-US" dirty="0">
                <a:solidFill>
                  <a:schemeClr val="accent5"/>
                </a:solidFill>
              </a:rPr>
              <a:t>提供良好的支持</a:t>
            </a:r>
            <a:r>
              <a:rPr lang="zh-CN" altLang="en-US" dirty="0"/>
              <a:t>。</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因为</a:t>
            </a:r>
            <a:r>
              <a:rPr lang="en-US" altLang="zh-CN" dirty="0" err="1"/>
              <a:t>TaiChi</a:t>
            </a:r>
            <a:r>
              <a:rPr lang="zh-CN" altLang="en-US" dirty="0"/>
              <a:t>实现多主机和设备之间的数据上层接口统一，所以初步使用</a:t>
            </a:r>
            <a:r>
              <a:rPr lang="en-US" altLang="zh-CN" dirty="0" err="1"/>
              <a:t>taichi</a:t>
            </a:r>
            <a:r>
              <a:rPr lang="zh-CN" altLang="en-US" dirty="0"/>
              <a:t>做了一点点测试，后续想按照这个思想，做一个自研的类</a:t>
            </a:r>
            <a:r>
              <a:rPr lang="en-US" altLang="zh-CN" dirty="0" err="1"/>
              <a:t>taichi</a:t>
            </a:r>
            <a:r>
              <a:rPr lang="zh-CN" altLang="en-US" dirty="0"/>
              <a:t>的，基于</a:t>
            </a:r>
            <a:r>
              <a:rPr lang="en-US" altLang="zh-CN" dirty="0"/>
              <a:t>HDF5</a:t>
            </a:r>
            <a:r>
              <a:rPr lang="zh-CN" altLang="en-US" dirty="0"/>
              <a:t>的统一数据管理。</a:t>
            </a:r>
          </a:p>
        </p:txBody>
      </p:sp>
      <p:sp>
        <p:nvSpPr>
          <p:cNvPr id="2" name="矩形 1">
            <a:extLst>
              <a:ext uri="{FF2B5EF4-FFF2-40B4-BE49-F238E27FC236}">
                <a16:creationId xmlns:a16="http://schemas.microsoft.com/office/drawing/2014/main" id="{E4FB1D0E-CDF0-4B5E-8A0F-3850F7CC64C7}"/>
              </a:ext>
            </a:extLst>
          </p:cNvPr>
          <p:cNvSpPr/>
          <p:nvPr/>
        </p:nvSpPr>
        <p:spPr>
          <a:xfrm>
            <a:off x="2384078" y="572952"/>
            <a:ext cx="5766863" cy="369332"/>
          </a:xfrm>
          <a:prstGeom prst="rect">
            <a:avLst/>
          </a:prstGeom>
        </p:spPr>
        <p:txBody>
          <a:bodyPr wrap="square">
            <a:spAutoFit/>
          </a:bodyPr>
          <a:lstStyle/>
          <a:p>
            <a:r>
              <a:rPr lang="en-US" altLang="zh-CN" dirty="0"/>
              <a:t>GPU Direct IO with HDF5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fade">
                                      <p:cBhvr>
                                        <p:cTn id="12" dur="500"/>
                                        <p:tgtEl>
                                          <p:spTgt spid="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animEffect transition="in" filter="fade">
                                      <p:cBhvr>
                                        <p:cTn id="17" dur="500"/>
                                        <p:tgtEl>
                                          <p:spTgt spid="9">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9" end="9"/>
                                            </p:txEl>
                                          </p:spTgt>
                                        </p:tgtEl>
                                        <p:attrNameLst>
                                          <p:attrName>style.visibility</p:attrName>
                                        </p:attrNameLst>
                                      </p:cBhvr>
                                      <p:to>
                                        <p:strVal val="visible"/>
                                      </p:to>
                                    </p:set>
                                    <p:animEffect transition="in" filter="fade">
                                      <p:cBhvr>
                                        <p:cTn id="2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
          <p:cNvSpPr txBox="1"/>
          <p:nvPr/>
        </p:nvSpPr>
        <p:spPr>
          <a:xfrm>
            <a:off x="2384079" y="4275"/>
            <a:ext cx="8781861" cy="502285"/>
          </a:xfrm>
          <a:prstGeom prst="rect">
            <a:avLst/>
          </a:prstGeom>
        </p:spPr>
        <p:txBody>
          <a:bodyPr vert="horz" wrap="square" lIns="0" tIns="18107" rIns="0" bIns="0" rtlCol="0">
            <a:spAutoFit/>
          </a:bodyPr>
          <a:lstStyle/>
          <a:p>
            <a:pPr marL="15240">
              <a:spcBef>
                <a:spcPts val="145"/>
              </a:spcBef>
            </a:pPr>
            <a:r>
              <a:rPr lang="zh-CN" altLang="en-US" sz="3150" spc="71" dirty="0">
                <a:solidFill>
                  <a:srgbClr val="595857"/>
                </a:solidFill>
                <a:ea typeface="思源黑体 CN Normal" panose="020B0400000000000000" charset="-122"/>
              </a:rPr>
              <a:t>基于</a:t>
            </a:r>
            <a:r>
              <a:rPr lang="en-US" altLang="zh-CN" sz="3150" spc="71" dirty="0">
                <a:solidFill>
                  <a:srgbClr val="595857"/>
                </a:solidFill>
                <a:ea typeface="思源黑体 CN Normal" panose="020B0400000000000000" charset="-122"/>
              </a:rPr>
              <a:t>HDF5</a:t>
            </a:r>
            <a:r>
              <a:rPr lang="zh-CN" altLang="en-US" sz="3150" spc="71" dirty="0">
                <a:solidFill>
                  <a:srgbClr val="595857"/>
                </a:solidFill>
                <a:ea typeface="思源黑体 CN Normal" panose="020B0400000000000000" charset="-122"/>
              </a:rPr>
              <a:t>的统一数据管理</a:t>
            </a:r>
          </a:p>
        </p:txBody>
      </p:sp>
      <p:sp>
        <p:nvSpPr>
          <p:cNvPr id="16" name="object 7"/>
          <p:cNvSpPr txBox="1"/>
          <p:nvPr/>
        </p:nvSpPr>
        <p:spPr>
          <a:xfrm>
            <a:off x="702010" y="6325102"/>
            <a:ext cx="894030" cy="185101"/>
          </a:xfrm>
          <a:prstGeom prst="rect">
            <a:avLst/>
          </a:prstGeom>
        </p:spPr>
        <p:txBody>
          <a:bodyPr vert="horz" wrap="square" lIns="0" tIns="20370" rIns="0" bIns="0" rtlCol="0">
            <a:spAutoFit/>
          </a:bodyPr>
          <a:lstStyle/>
          <a:p>
            <a:pPr marL="15240">
              <a:spcBef>
                <a:spcPts val="160"/>
              </a:spcBef>
            </a:pPr>
            <a:r>
              <a:rPr lang="en-US" altLang="zh-CN" sz="1070" spc="42" dirty="0">
                <a:solidFill>
                  <a:srgbClr val="717171"/>
                </a:solidFill>
                <a:latin typeface="思源黑体 CN Regular" panose="020B0500000000000000" charset="-122"/>
                <a:ea typeface="思源黑体 CN Regular" panose="020B0500000000000000" charset="-122"/>
                <a:cs typeface="Noto Sans CJK JP Regular"/>
              </a:rPr>
              <a:t>LZX</a:t>
            </a:r>
            <a:endParaRPr sz="1070" dirty="0">
              <a:latin typeface="思源黑体 CN Regular" panose="020B0500000000000000" charset="-122"/>
              <a:ea typeface="思源黑体 CN Regular" panose="020B0500000000000000" charset="-122"/>
              <a:cs typeface="Noto Sans CJK JP Regular"/>
            </a:endParaRPr>
          </a:p>
        </p:txBody>
      </p:sp>
      <p:sp>
        <p:nvSpPr>
          <p:cNvPr id="19" name="object 8"/>
          <p:cNvSpPr/>
          <p:nvPr/>
        </p:nvSpPr>
        <p:spPr>
          <a:xfrm>
            <a:off x="2431458" y="530171"/>
            <a:ext cx="9029323" cy="33196"/>
          </a:xfrm>
          <a:custGeom>
            <a:avLst/>
            <a:gdLst/>
            <a:ahLst/>
            <a:cxnLst/>
            <a:rect l="l" t="t" r="r" b="b"/>
            <a:pathLst>
              <a:path w="7599680" h="27940">
                <a:moveTo>
                  <a:pt x="7599146" y="0"/>
                </a:moveTo>
                <a:lnTo>
                  <a:pt x="0" y="0"/>
                </a:lnTo>
                <a:lnTo>
                  <a:pt x="0" y="27406"/>
                </a:lnTo>
                <a:lnTo>
                  <a:pt x="7599146" y="27406"/>
                </a:lnTo>
                <a:lnTo>
                  <a:pt x="7599146" y="0"/>
                </a:lnTo>
                <a:close/>
              </a:path>
            </a:pathLst>
          </a:custGeom>
          <a:solidFill>
            <a:srgbClr val="004098"/>
          </a:solidFill>
        </p:spPr>
        <p:txBody>
          <a:bodyPr wrap="square" lIns="0" tIns="0" rIns="0" bIns="0" rtlCol="0"/>
          <a:lstStyle/>
          <a:p>
            <a:endParaRPr sz="2140"/>
          </a:p>
        </p:txBody>
      </p:sp>
      <p:pic>
        <p:nvPicPr>
          <p:cNvPr id="4" name="图片 3" descr="logo彩色"/>
          <p:cNvPicPr>
            <a:picLocks noChangeAspect="1"/>
          </p:cNvPicPr>
          <p:nvPr>
            <p:custDataLst>
              <p:tags r:id="rId1"/>
            </p:custDataLst>
          </p:nvPr>
        </p:nvPicPr>
        <p:blipFill>
          <a:blip r:embed="rId12"/>
          <a:stretch>
            <a:fillRect/>
          </a:stretch>
        </p:blipFill>
        <p:spPr>
          <a:xfrm>
            <a:off x="701644" y="55830"/>
            <a:ext cx="1069307" cy="1069307"/>
          </a:xfrm>
          <a:prstGeom prst="rect">
            <a:avLst/>
          </a:prstGeom>
        </p:spPr>
      </p:pic>
      <p:grpSp>
        <p:nvGrpSpPr>
          <p:cNvPr id="5" name="组合 4"/>
          <p:cNvGrpSpPr/>
          <p:nvPr/>
        </p:nvGrpSpPr>
        <p:grpSpPr>
          <a:xfrm>
            <a:off x="1354248" y="6314050"/>
            <a:ext cx="10105931" cy="209739"/>
            <a:chOff x="1795" y="8364"/>
            <a:chExt cx="13395" cy="278"/>
          </a:xfrm>
        </p:grpSpPr>
        <p:sp>
          <p:nvSpPr>
            <p:cNvPr id="6" name="object 6"/>
            <p:cNvSpPr/>
            <p:nvPr/>
          </p:nvSpPr>
          <p:spPr>
            <a:xfrm>
              <a:off x="1795" y="8452"/>
              <a:ext cx="13395" cy="146"/>
            </a:xfrm>
            <a:custGeom>
              <a:avLst/>
              <a:gdLst/>
              <a:ahLst/>
              <a:cxnLst/>
              <a:rect l="l" t="t" r="r" b="b"/>
              <a:pathLst>
                <a:path w="7593965" h="82550">
                  <a:moveTo>
                    <a:pt x="71018" y="7124"/>
                  </a:moveTo>
                  <a:lnTo>
                    <a:pt x="66624" y="0"/>
                  </a:lnTo>
                  <a:lnTo>
                    <a:pt x="0" y="41160"/>
                  </a:lnTo>
                  <a:lnTo>
                    <a:pt x="66624" y="82321"/>
                  </a:lnTo>
                  <a:lnTo>
                    <a:pt x="71018" y="75196"/>
                  </a:lnTo>
                  <a:lnTo>
                    <a:pt x="15951" y="41160"/>
                  </a:lnTo>
                  <a:lnTo>
                    <a:pt x="71018" y="7124"/>
                  </a:lnTo>
                  <a:close/>
                </a:path>
                <a:path w="7593965" h="82550">
                  <a:moveTo>
                    <a:pt x="117576" y="7124"/>
                  </a:moveTo>
                  <a:lnTo>
                    <a:pt x="113169" y="0"/>
                  </a:lnTo>
                  <a:lnTo>
                    <a:pt x="46596" y="41160"/>
                  </a:lnTo>
                  <a:lnTo>
                    <a:pt x="113169" y="82321"/>
                  </a:lnTo>
                  <a:lnTo>
                    <a:pt x="117576" y="75196"/>
                  </a:lnTo>
                  <a:lnTo>
                    <a:pt x="62534" y="41160"/>
                  </a:lnTo>
                  <a:lnTo>
                    <a:pt x="117576" y="7124"/>
                  </a:lnTo>
                  <a:close/>
                </a:path>
                <a:path w="7593965" h="82550">
                  <a:moveTo>
                    <a:pt x="2774175" y="34036"/>
                  </a:moveTo>
                  <a:lnTo>
                    <a:pt x="479869" y="34036"/>
                  </a:lnTo>
                  <a:lnTo>
                    <a:pt x="479869" y="48272"/>
                  </a:lnTo>
                  <a:lnTo>
                    <a:pt x="2774175" y="48272"/>
                  </a:lnTo>
                  <a:lnTo>
                    <a:pt x="2774175" y="34036"/>
                  </a:lnTo>
                  <a:close/>
                </a:path>
                <a:path w="7593965" h="82550">
                  <a:moveTo>
                    <a:pt x="7188822" y="34036"/>
                  </a:moveTo>
                  <a:lnTo>
                    <a:pt x="4859579" y="34036"/>
                  </a:lnTo>
                  <a:lnTo>
                    <a:pt x="4859579" y="48272"/>
                  </a:lnTo>
                  <a:lnTo>
                    <a:pt x="7188822" y="48272"/>
                  </a:lnTo>
                  <a:lnTo>
                    <a:pt x="7188822" y="34036"/>
                  </a:lnTo>
                  <a:close/>
                </a:path>
                <a:path w="7593965" h="82550">
                  <a:moveTo>
                    <a:pt x="7547356" y="41160"/>
                  </a:moveTo>
                  <a:lnTo>
                    <a:pt x="7480770" y="0"/>
                  </a:lnTo>
                  <a:lnTo>
                    <a:pt x="7476376" y="7124"/>
                  </a:lnTo>
                  <a:lnTo>
                    <a:pt x="7531430" y="41160"/>
                  </a:lnTo>
                  <a:lnTo>
                    <a:pt x="7476376" y="75196"/>
                  </a:lnTo>
                  <a:lnTo>
                    <a:pt x="7480770" y="82321"/>
                  </a:lnTo>
                  <a:lnTo>
                    <a:pt x="7547356" y="41160"/>
                  </a:lnTo>
                  <a:close/>
                </a:path>
                <a:path w="7593965" h="82550">
                  <a:moveTo>
                    <a:pt x="7593939" y="41160"/>
                  </a:moveTo>
                  <a:lnTo>
                    <a:pt x="7527366" y="0"/>
                  </a:lnTo>
                  <a:lnTo>
                    <a:pt x="7522959" y="7124"/>
                  </a:lnTo>
                  <a:lnTo>
                    <a:pt x="7578014" y="41160"/>
                  </a:lnTo>
                  <a:lnTo>
                    <a:pt x="7522959" y="75196"/>
                  </a:lnTo>
                  <a:lnTo>
                    <a:pt x="7527366" y="82321"/>
                  </a:lnTo>
                  <a:lnTo>
                    <a:pt x="7593939" y="41160"/>
                  </a:lnTo>
                  <a:close/>
                </a:path>
              </a:pathLst>
            </a:custGeom>
            <a:solidFill>
              <a:srgbClr val="717171"/>
            </a:solidFill>
          </p:spPr>
          <p:txBody>
            <a:bodyPr wrap="square" lIns="0" tIns="0" rIns="0" bIns="0" rtlCol="0"/>
            <a:lstStyle/>
            <a:p>
              <a:endParaRPr sz="2140"/>
            </a:p>
          </p:txBody>
        </p:sp>
        <p:sp>
          <p:nvSpPr>
            <p:cNvPr id="7" name="object 10"/>
            <p:cNvSpPr txBox="1"/>
            <p:nvPr/>
          </p:nvSpPr>
          <p:spPr>
            <a:xfrm>
              <a:off x="6799" y="8364"/>
              <a:ext cx="3579" cy="278"/>
            </a:xfrm>
            <a:prstGeom prst="rect">
              <a:avLst/>
            </a:prstGeom>
          </p:spPr>
          <p:txBody>
            <a:bodyPr vert="horz" wrap="square" lIns="0" tIns="17351" rIns="0" bIns="0" rtlCol="0">
              <a:spAutoFit/>
            </a:bodyPr>
            <a:lstStyle/>
            <a:p>
              <a:pPr marL="15240">
                <a:spcBef>
                  <a:spcPts val="135"/>
                </a:spcBef>
              </a:pPr>
              <a:r>
                <a:rPr lang="en-US" altLang="zh-CN" sz="1250" spc="71" dirty="0">
                  <a:solidFill>
                    <a:schemeClr val="tx1">
                      <a:lumMod val="65000"/>
                      <a:lumOff val="35000"/>
                    </a:schemeClr>
                  </a:solidFill>
                  <a:latin typeface="思源黑体 CN Normal" panose="020B0400000000000000" charset="-122"/>
                  <a:ea typeface="思源黑体 CN Normal" panose="020B0400000000000000" charset="-122"/>
                  <a:cs typeface="Noto Sans CJK JP Black"/>
                  <a:sym typeface="+mn-ea"/>
                </a:rPr>
                <a:t> </a:t>
              </a:r>
              <a:r>
                <a:rPr lang="zh-CN" altLang="en-US" sz="1250" spc="71" dirty="0">
                  <a:solidFill>
                    <a:schemeClr val="tx1">
                      <a:lumMod val="65000"/>
                      <a:lumOff val="35000"/>
                    </a:schemeClr>
                  </a:solidFill>
                  <a:latin typeface="思源黑体 CN Normal" panose="020B0400000000000000" charset="-122"/>
                  <a:ea typeface="思源黑体 CN Normal" panose="020B0400000000000000" charset="-122"/>
                  <a:cs typeface="Noto Sans CJK JP Black"/>
                  <a:sym typeface="+mn-ea"/>
                </a:rPr>
                <a:t>天府工程数值模拟与软件创新中心</a:t>
              </a:r>
            </a:p>
          </p:txBody>
        </p:sp>
      </p:grpSp>
      <p:pic>
        <p:nvPicPr>
          <p:cNvPr id="2" name="bandicam 2024-01-03 09-13-16-305">
            <a:hlinkClick r:id="" action="ppaction://media"/>
            <a:extLst>
              <a:ext uri="{FF2B5EF4-FFF2-40B4-BE49-F238E27FC236}">
                <a16:creationId xmlns:a16="http://schemas.microsoft.com/office/drawing/2014/main" id="{86357D82-A6D9-43B1-93A1-19F26133E17A}"/>
              </a:ext>
            </a:extLst>
          </p:cNvPr>
          <p:cNvPicPr>
            <a:picLocks noChangeAspect="1"/>
          </p:cNvPicPr>
          <p:nvPr>
            <a:videoFile r:link="rId3"/>
            <p:extLst>
              <p:ext uri="{DAA4B4D4-6D71-4841-9C94-3DE7FCFB9230}">
                <p14:media xmlns:p14="http://schemas.microsoft.com/office/powerpoint/2010/main" r:embed="rId2"/>
              </p:ext>
            </p:extLst>
          </p:nvPr>
        </p:nvPicPr>
        <p:blipFill>
          <a:blip r:embed="rId13"/>
          <a:stretch>
            <a:fillRect/>
          </a:stretch>
        </p:blipFill>
        <p:spPr>
          <a:xfrm>
            <a:off x="701644" y="3502527"/>
            <a:ext cx="4951904" cy="2802965"/>
          </a:xfrm>
          <a:prstGeom prst="rect">
            <a:avLst/>
          </a:prstGeom>
        </p:spPr>
      </p:pic>
      <p:pic>
        <p:nvPicPr>
          <p:cNvPr id="8" name="bandicam 2024-01-03 09-14-46-786">
            <a:hlinkClick r:id="" action="ppaction://media"/>
            <a:extLst>
              <a:ext uri="{FF2B5EF4-FFF2-40B4-BE49-F238E27FC236}">
                <a16:creationId xmlns:a16="http://schemas.microsoft.com/office/drawing/2014/main" id="{C28EA0F5-B01A-44DB-84BE-709FCCF6F5A3}"/>
              </a:ext>
            </a:extLst>
          </p:cNvPr>
          <p:cNvPicPr>
            <a:picLocks noChangeAspect="1"/>
          </p:cNvPicPr>
          <p:nvPr>
            <a:videoFile r:link="rId5"/>
            <p:extLst>
              <p:ext uri="{DAA4B4D4-6D71-4841-9C94-3DE7FCFB9230}">
                <p14:media xmlns:p14="http://schemas.microsoft.com/office/powerpoint/2010/main" r:embed="rId4"/>
              </p:ext>
            </p:extLst>
          </p:nvPr>
        </p:nvPicPr>
        <p:blipFill>
          <a:blip r:embed="rId14"/>
          <a:stretch>
            <a:fillRect/>
          </a:stretch>
        </p:blipFill>
        <p:spPr>
          <a:xfrm>
            <a:off x="6511536" y="3502526"/>
            <a:ext cx="4951905" cy="2802965"/>
          </a:xfrm>
          <a:prstGeom prst="rect">
            <a:avLst/>
          </a:prstGeom>
        </p:spPr>
      </p:pic>
      <p:pic>
        <p:nvPicPr>
          <p:cNvPr id="9" name="bandicam 2024-01-03 09-44-51-179">
            <a:hlinkClick r:id="" action="ppaction://media"/>
            <a:extLst>
              <a:ext uri="{FF2B5EF4-FFF2-40B4-BE49-F238E27FC236}">
                <a16:creationId xmlns:a16="http://schemas.microsoft.com/office/drawing/2014/main" id="{926A9BFC-9247-402E-AEDB-AB6A2B247BA3}"/>
              </a:ext>
            </a:extLst>
          </p:cNvPr>
          <p:cNvPicPr>
            <a:picLocks noChangeAspect="1"/>
          </p:cNvPicPr>
          <p:nvPr>
            <a:videoFile r:link="rId7"/>
            <p:extLst>
              <p:ext uri="{DAA4B4D4-6D71-4841-9C94-3DE7FCFB9230}">
                <p14:media xmlns:p14="http://schemas.microsoft.com/office/powerpoint/2010/main" r:embed="rId6"/>
              </p:ext>
            </p:extLst>
          </p:nvPr>
        </p:nvPicPr>
        <p:blipFill>
          <a:blip r:embed="rId15"/>
          <a:stretch>
            <a:fillRect/>
          </a:stretch>
        </p:blipFill>
        <p:spPr>
          <a:xfrm>
            <a:off x="6538454" y="588742"/>
            <a:ext cx="4951904" cy="2802964"/>
          </a:xfrm>
          <a:prstGeom prst="rect">
            <a:avLst/>
          </a:prstGeom>
        </p:spPr>
      </p:pic>
      <p:pic>
        <p:nvPicPr>
          <p:cNvPr id="10" name="bandicam 2024-01-03 09-45-16-138">
            <a:hlinkClick r:id="" action="ppaction://media"/>
            <a:extLst>
              <a:ext uri="{FF2B5EF4-FFF2-40B4-BE49-F238E27FC236}">
                <a16:creationId xmlns:a16="http://schemas.microsoft.com/office/drawing/2014/main" id="{79C99361-DECB-456A-98E3-F379953A6D0E}"/>
              </a:ext>
            </a:extLst>
          </p:cNvPr>
          <p:cNvPicPr>
            <a:picLocks noChangeAspect="1"/>
          </p:cNvPicPr>
          <p:nvPr>
            <a:videoFile r:link="rId9"/>
            <p:extLst>
              <p:ext uri="{DAA4B4D4-6D71-4841-9C94-3DE7FCFB9230}">
                <p14:media xmlns:p14="http://schemas.microsoft.com/office/powerpoint/2010/main" r:embed="rId8"/>
              </p:ext>
            </p:extLst>
          </p:nvPr>
        </p:nvPicPr>
        <p:blipFill>
          <a:blip r:embed="rId16"/>
          <a:stretch>
            <a:fillRect/>
          </a:stretch>
        </p:blipFill>
        <p:spPr>
          <a:xfrm>
            <a:off x="701645" y="588742"/>
            <a:ext cx="4951903" cy="2802964"/>
          </a:xfrm>
          <a:prstGeom prst="rect">
            <a:avLst/>
          </a:prstGeom>
        </p:spPr>
      </p:pic>
    </p:spTree>
    <p:extLst>
      <p:ext uri="{BB962C8B-B14F-4D97-AF65-F5344CB8AC3E}">
        <p14:creationId xmlns:p14="http://schemas.microsoft.com/office/powerpoint/2010/main" val="217624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42"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667"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1208" fill="hold"/>
                                        <p:tgtEl>
                                          <p:spTgt spid="2"/>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08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2"/>
                </p:tgtEl>
              </p:cMediaNode>
            </p:video>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
                                        </p:tgtEl>
                                      </p:cBhvr>
                                    </p:cmd>
                                  </p:childTnLst>
                                </p:cTn>
                              </p:par>
                            </p:childTnLst>
                          </p:cTn>
                        </p:par>
                      </p:childTnLst>
                    </p:cTn>
                  </p:par>
                </p:childTnLst>
              </p:cTn>
              <p:nextCondLst>
                <p:cond evt="onClick" delay="0">
                  <p:tgtEl>
                    <p:spTgt spid="2"/>
                  </p:tgtEl>
                </p:cond>
              </p:nextCondLst>
            </p:seq>
            <p:video>
              <p:cMediaNode vol="80000">
                <p:cTn id="25" fill="hold" display="0">
                  <p:stCondLst>
                    <p:cond delay="indefinite"/>
                  </p:stCondLst>
                </p:cTn>
                <p:tgtEl>
                  <p:spTgt spid="8"/>
                </p:tgtEl>
              </p:cMediaNode>
            </p:video>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8"/>
                                        </p:tgtEl>
                                      </p:cBhvr>
                                    </p:cmd>
                                  </p:childTnLst>
                                </p:cTn>
                              </p:par>
                            </p:childTnLst>
                          </p:cTn>
                        </p:par>
                      </p:childTnLst>
                    </p:cTn>
                  </p:par>
                </p:childTnLst>
              </p:cTn>
              <p:nextCondLst>
                <p:cond evt="onClick" delay="0">
                  <p:tgtEl>
                    <p:spTgt spid="8"/>
                  </p:tgtEl>
                </p:cond>
              </p:nextCondLst>
            </p:seq>
            <p:video>
              <p:cMediaNode vol="80000">
                <p:cTn id="31" fill="hold" display="0">
                  <p:stCondLst>
                    <p:cond delay="indefinite"/>
                  </p:stCondLst>
                </p:cTn>
                <p:tgtEl>
                  <p:spTgt spid="9"/>
                </p:tgtEl>
              </p:cMediaNode>
            </p:video>
            <p:seq concurrent="1" nextAc="seek">
              <p:cTn id="32" restart="whenNotActive" fill="hold" evtFilter="cancelBubble" nodeType="interactiveSeq">
                <p:stCondLst>
                  <p:cond evt="onClick" delay="0">
                    <p:tgtEl>
                      <p:spTgt spid="9"/>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9"/>
                                        </p:tgtEl>
                                      </p:cBhvr>
                                    </p:cmd>
                                  </p:childTnLst>
                                </p:cTn>
                              </p:par>
                            </p:childTnLst>
                          </p:cTn>
                        </p:par>
                      </p:childTnLst>
                    </p:cTn>
                  </p:par>
                </p:childTnLst>
              </p:cTn>
              <p:nextCondLst>
                <p:cond evt="onClick" delay="0">
                  <p:tgtEl>
                    <p:spTgt spid="9"/>
                  </p:tgtEl>
                </p:cond>
              </p:nextCondLst>
            </p:seq>
            <p:video>
              <p:cMediaNode vol="80000">
                <p:cTn id="37" fill="hold" display="0">
                  <p:stCondLst>
                    <p:cond delay="indefinite"/>
                  </p:stCondLst>
                </p:cTn>
                <p:tgtEl>
                  <p:spTgt spid="10"/>
                </p:tgtEl>
              </p:cMediaNode>
            </p:video>
            <p:seq concurrent="1" nextAc="seek">
              <p:cTn id="38" restart="whenNotActive" fill="hold" evtFilter="cancelBubble" nodeType="interactiveSeq">
                <p:stCondLst>
                  <p:cond evt="onClick" delay="0">
                    <p:tgtEl>
                      <p:spTgt spid="10"/>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3"/>
          <p:cNvSpPr txBox="1"/>
          <p:nvPr/>
        </p:nvSpPr>
        <p:spPr>
          <a:xfrm>
            <a:off x="801986" y="1010216"/>
            <a:ext cx="6737287" cy="490220"/>
          </a:xfrm>
          <a:prstGeom prst="rect">
            <a:avLst/>
          </a:prstGeom>
        </p:spPr>
        <p:txBody>
          <a:bodyPr vert="horz" wrap="square" lIns="0" tIns="14334" rIns="0" bIns="0" rtlCol="0">
            <a:spAutoFit/>
          </a:bodyPr>
          <a:lstStyle/>
          <a:p>
            <a:pPr marL="38100">
              <a:lnSpc>
                <a:spcPct val="100000"/>
              </a:lnSpc>
              <a:spcBef>
                <a:spcPts val="95"/>
              </a:spcBef>
            </a:pPr>
            <a:r>
              <a:rPr sz="2140" dirty="0">
                <a:solidFill>
                  <a:srgbClr val="004098"/>
                </a:solidFill>
                <a:latin typeface="思源黑体 CN Normal" panose="020B0400000000000000" charset="-122"/>
                <a:ea typeface="思源黑体 CN Normal" panose="020B0400000000000000" charset="-122"/>
              </a:rPr>
              <a:t>天府工程数值模拟与软件创新中心</a:t>
            </a:r>
          </a:p>
          <a:p>
            <a:pPr marL="38100">
              <a:lnSpc>
                <a:spcPct val="100000"/>
              </a:lnSpc>
              <a:spcBef>
                <a:spcPts val="95"/>
              </a:spcBef>
            </a:pPr>
            <a:r>
              <a:rPr lang="zh-CN" altLang="en-US" sz="875" dirty="0">
                <a:solidFill>
                  <a:schemeClr val="tx2"/>
                </a:solidFill>
              </a:rPr>
              <a:t>TIANFU ENGINEERING-ORIENTED NUMERICAL SIMULATION &amp; SOFTWARE INNOVATION CENTER</a:t>
            </a:r>
          </a:p>
        </p:txBody>
      </p:sp>
      <p:sp>
        <p:nvSpPr>
          <p:cNvPr id="29" name="object 3"/>
          <p:cNvSpPr txBox="1"/>
          <p:nvPr/>
        </p:nvSpPr>
        <p:spPr>
          <a:xfrm>
            <a:off x="1144903" y="2395019"/>
            <a:ext cx="9874313" cy="2029460"/>
          </a:xfrm>
          <a:prstGeom prst="rect">
            <a:avLst/>
          </a:prstGeom>
        </p:spPr>
        <p:txBody>
          <a:bodyPr vert="horz" wrap="square" lIns="0" tIns="19615" rIns="0" bIns="0" rtlCol="0">
            <a:spAutoFit/>
          </a:bodyPr>
          <a:lstStyle/>
          <a:p>
            <a:pPr marL="12700">
              <a:lnSpc>
                <a:spcPct val="100000"/>
              </a:lnSpc>
              <a:spcBef>
                <a:spcPts val="130"/>
              </a:spcBef>
            </a:pPr>
            <a:r>
              <a:rPr sz="13070" spc="225" dirty="0">
                <a:solidFill>
                  <a:srgbClr val="EEEFEF"/>
                </a:solidFill>
                <a:latin typeface="思源黑体 CN Bold" panose="020B0800000000000000" charset="-122"/>
                <a:ea typeface="思源黑体 CN Bold" panose="020B0800000000000000" charset="-122"/>
                <a:cs typeface="Noto Sans CJK JP Regular"/>
              </a:rPr>
              <a:t>C</a:t>
            </a:r>
            <a:r>
              <a:rPr sz="13070" spc="695" dirty="0">
                <a:solidFill>
                  <a:srgbClr val="EEEFEF"/>
                </a:solidFill>
                <a:latin typeface="思源黑体 CN Bold" panose="020B0800000000000000" charset="-122"/>
                <a:ea typeface="思源黑体 CN Bold" panose="020B0800000000000000" charset="-122"/>
                <a:cs typeface="Noto Sans CJK JP Regular"/>
              </a:rPr>
              <a:t>O</a:t>
            </a:r>
            <a:r>
              <a:rPr sz="13070" spc="690" dirty="0">
                <a:solidFill>
                  <a:srgbClr val="EEEFEF"/>
                </a:solidFill>
                <a:latin typeface="思源黑体 CN Bold" panose="020B0800000000000000" charset="-122"/>
                <a:ea typeface="思源黑体 CN Bold" panose="020B0800000000000000" charset="-122"/>
                <a:cs typeface="Noto Sans CJK JP Regular"/>
              </a:rPr>
              <a:t>N</a:t>
            </a:r>
            <a:r>
              <a:rPr sz="13070" spc="675" dirty="0">
                <a:solidFill>
                  <a:srgbClr val="EEEFEF"/>
                </a:solidFill>
                <a:latin typeface="思源黑体 CN Bold" panose="020B0800000000000000" charset="-122"/>
                <a:ea typeface="思源黑体 CN Bold" panose="020B0800000000000000" charset="-122"/>
                <a:cs typeface="Noto Sans CJK JP Regular"/>
              </a:rPr>
              <a:t>T</a:t>
            </a:r>
            <a:r>
              <a:rPr sz="13070" spc="690" dirty="0">
                <a:solidFill>
                  <a:srgbClr val="EEEFEF"/>
                </a:solidFill>
                <a:latin typeface="思源黑体 CN Bold" panose="020B0800000000000000" charset="-122"/>
                <a:ea typeface="思源黑体 CN Bold" panose="020B0800000000000000" charset="-122"/>
                <a:cs typeface="Noto Sans CJK JP Regular"/>
              </a:rPr>
              <a:t>EN</a:t>
            </a:r>
            <a:r>
              <a:rPr sz="13070" spc="215" dirty="0">
                <a:solidFill>
                  <a:srgbClr val="EEEFEF"/>
                </a:solidFill>
                <a:latin typeface="思源黑体 CN Bold" panose="020B0800000000000000" charset="-122"/>
                <a:ea typeface="思源黑体 CN Bold" panose="020B0800000000000000" charset="-122"/>
                <a:cs typeface="Noto Sans CJK JP Regular"/>
              </a:rPr>
              <a:t>T</a:t>
            </a:r>
            <a:r>
              <a:rPr sz="13070" spc="145" dirty="0">
                <a:solidFill>
                  <a:srgbClr val="EEEFEF"/>
                </a:solidFill>
                <a:latin typeface="思源黑体 CN Bold" panose="020B0800000000000000" charset="-122"/>
                <a:ea typeface="思源黑体 CN Bold" panose="020B0800000000000000" charset="-122"/>
                <a:cs typeface="Noto Sans CJK JP Regular"/>
              </a:rPr>
              <a:t>S</a:t>
            </a:r>
            <a:endParaRPr sz="13070" dirty="0">
              <a:latin typeface="思源黑体 CN Bold" panose="020B0800000000000000" charset="-122"/>
              <a:ea typeface="思源黑体 CN Bold" panose="020B0800000000000000" charset="-122"/>
              <a:cs typeface="Noto Sans CJK JP Regular"/>
            </a:endParaRPr>
          </a:p>
        </p:txBody>
      </p:sp>
      <p:sp>
        <p:nvSpPr>
          <p:cNvPr id="30" name="object 8"/>
          <p:cNvSpPr txBox="1"/>
          <p:nvPr/>
        </p:nvSpPr>
        <p:spPr>
          <a:xfrm>
            <a:off x="1840871" y="3150606"/>
            <a:ext cx="1505139" cy="519430"/>
          </a:xfrm>
          <a:prstGeom prst="rect">
            <a:avLst/>
          </a:prstGeom>
        </p:spPr>
        <p:txBody>
          <a:bodyPr vert="horz" wrap="square" lIns="0" tIns="17351" rIns="0" bIns="0" rtlCol="0">
            <a:spAutoFit/>
          </a:bodyPr>
          <a:lstStyle/>
          <a:p>
            <a:pPr marL="12700">
              <a:spcBef>
                <a:spcPts val="115"/>
              </a:spcBef>
            </a:pPr>
            <a:r>
              <a:rPr sz="3265" spc="15" dirty="0">
                <a:solidFill>
                  <a:srgbClr val="004A9F"/>
                </a:solidFill>
                <a:ea typeface="思源黑体 CN Bold" panose="020B0800000000000000"/>
              </a:rPr>
              <a:t>⽬ 录</a:t>
            </a:r>
          </a:p>
        </p:txBody>
      </p:sp>
      <p:sp>
        <p:nvSpPr>
          <p:cNvPr id="40" name="object 18"/>
          <p:cNvSpPr txBox="1"/>
          <p:nvPr/>
        </p:nvSpPr>
        <p:spPr>
          <a:xfrm>
            <a:off x="5552792" y="2252050"/>
            <a:ext cx="5703683" cy="3180080"/>
          </a:xfrm>
          <a:prstGeom prst="rect">
            <a:avLst/>
          </a:prstGeom>
        </p:spPr>
        <p:txBody>
          <a:bodyPr vert="horz" wrap="square" lIns="0" tIns="18106" rIns="0" bIns="0" rtlCol="0">
            <a:spAutoFit/>
          </a:bodyPr>
          <a:lstStyle/>
          <a:p>
            <a:pPr marL="12700">
              <a:lnSpc>
                <a:spcPct val="100000"/>
              </a:lnSpc>
              <a:spcBef>
                <a:spcPts val="120"/>
              </a:spcBef>
            </a:pPr>
            <a:r>
              <a:rPr lang="en-US" altLang="zh-CN" sz="2850" spc="40" dirty="0">
                <a:solidFill>
                  <a:srgbClr val="15489D"/>
                </a:solidFill>
                <a:latin typeface="思源黑体 CN Regular" panose="020B0500000000000000" charset="-122"/>
                <a:ea typeface="思源黑体 CN Regular" panose="020B0500000000000000" charset="-122"/>
                <a:cs typeface="思源黑体 CN Regular" panose="020B0500000000000000" charset="-122"/>
              </a:rPr>
              <a:t>Ⅰ</a:t>
            </a:r>
            <a:r>
              <a:rPr lang="en-US" altLang="zh-CN" sz="2850" b="0" spc="40" dirty="0">
                <a:solidFill>
                  <a:srgbClr val="15489D"/>
                </a:solidFill>
                <a:latin typeface="思源黑体 CN Regular" panose="020B0500000000000000" charset="-122"/>
                <a:ea typeface="思源黑体 CN Regular" panose="020B0500000000000000" charset="-122"/>
                <a:cs typeface="思源黑体 CN Regular" panose="020B0500000000000000" charset="-122"/>
              </a:rPr>
              <a:t> </a:t>
            </a:r>
            <a:r>
              <a:rPr lang="zh-CN" altLang="en-US" sz="2850" spc="40" dirty="0" err="1">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sym typeface="+mn-ea"/>
              </a:rPr>
              <a:t>基于</a:t>
            </a:r>
            <a:r>
              <a:rPr lang="en-US" altLang="zh-CN" sz="2850" spc="40" dirty="0" err="1">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sym typeface="+mn-ea"/>
              </a:rPr>
              <a:t>HDF5</a:t>
            </a:r>
            <a:r>
              <a:rPr lang="zh-CN" altLang="en-US" sz="2850" spc="40" dirty="0" err="1">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sym typeface="+mn-ea"/>
              </a:rPr>
              <a:t>的统一数据管理</a:t>
            </a:r>
            <a:endParaRPr lang="en-US" altLang="zh-CN" sz="2850" spc="40" dirty="0">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sym typeface="+mn-ea"/>
            </a:endParaRPr>
          </a:p>
          <a:p>
            <a:pPr marL="12700">
              <a:lnSpc>
                <a:spcPct val="100000"/>
              </a:lnSpc>
              <a:spcBef>
                <a:spcPts val="120"/>
              </a:spcBef>
            </a:pPr>
            <a:endParaRPr lang="en-US" altLang="zh-CN" sz="2850" b="0" spc="40" dirty="0">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endParaRPr>
          </a:p>
          <a:p>
            <a:pPr marL="12700">
              <a:lnSpc>
                <a:spcPct val="100000"/>
              </a:lnSpc>
              <a:spcBef>
                <a:spcPts val="120"/>
              </a:spcBef>
            </a:pPr>
            <a:endParaRPr lang="en-US" altLang="zh-CN" sz="2850" b="0" spc="40" dirty="0">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endParaRPr>
          </a:p>
          <a:p>
            <a:pPr marL="12700">
              <a:lnSpc>
                <a:spcPct val="100000"/>
              </a:lnSpc>
              <a:spcBef>
                <a:spcPts val="120"/>
              </a:spcBef>
            </a:pPr>
            <a:r>
              <a:rPr lang="en-US" altLang="zh-CN" sz="2850" spc="40" dirty="0">
                <a:solidFill>
                  <a:srgbClr val="15489D"/>
                </a:solidFill>
                <a:latin typeface="思源黑体 CN Regular" panose="020B0500000000000000" charset="-122"/>
                <a:ea typeface="思源黑体 CN Regular" panose="020B0500000000000000" charset="-122"/>
                <a:cs typeface="思源黑体 CN Regular" panose="020B0500000000000000" charset="-122"/>
              </a:rPr>
              <a:t>Ⅱ </a:t>
            </a:r>
            <a:r>
              <a:rPr lang="zh-CN" altLang="en-US" sz="2850" spc="40" dirty="0">
                <a:solidFill>
                  <a:schemeClr val="accent5"/>
                </a:solidFill>
                <a:latin typeface="思源黑体 CN Regular" panose="020B0500000000000000" charset="-122"/>
                <a:ea typeface="思源黑体 CN Regular" panose="020B0500000000000000" charset="-122"/>
                <a:cs typeface="思源黑体 CN Regular" panose="020B0500000000000000" charset="-122"/>
              </a:rPr>
              <a:t>GPU并行算法、</a:t>
            </a:r>
            <a:r>
              <a:rPr lang="en-US" altLang="zh-CN" sz="2850" spc="40" dirty="0">
                <a:solidFill>
                  <a:schemeClr val="accent5"/>
                </a:solidFill>
                <a:latin typeface="思源黑体 CN Regular" panose="020B0500000000000000" charset="-122"/>
                <a:ea typeface="思源黑体 CN Regular" panose="020B0500000000000000" charset="-122"/>
                <a:cs typeface="思源黑体 CN Regular" panose="020B0500000000000000" charset="-122"/>
              </a:rPr>
              <a:t>HPC体系结构</a:t>
            </a:r>
          </a:p>
          <a:p>
            <a:pPr marL="12700">
              <a:lnSpc>
                <a:spcPct val="100000"/>
              </a:lnSpc>
              <a:spcBef>
                <a:spcPts val="120"/>
              </a:spcBef>
            </a:pPr>
            <a:endParaRPr lang="en-US" altLang="zh-CN" sz="2850" spc="40" dirty="0">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endParaRPr>
          </a:p>
          <a:p>
            <a:pPr marL="12700">
              <a:lnSpc>
                <a:spcPct val="100000"/>
              </a:lnSpc>
              <a:spcBef>
                <a:spcPts val="120"/>
              </a:spcBef>
            </a:pPr>
            <a:endParaRPr lang="en-US" altLang="zh-CN" sz="2850" spc="40" dirty="0">
              <a:solidFill>
                <a:schemeClr val="bg1">
                  <a:lumMod val="50000"/>
                </a:schemeClr>
              </a:solidFill>
              <a:latin typeface="思源黑体 CN Regular" panose="020B0500000000000000" charset="-122"/>
              <a:ea typeface="思源黑体 CN Regular" panose="020B0500000000000000" charset="-122"/>
              <a:cs typeface="思源黑体 CN Regular" panose="020B0500000000000000" charset="-122"/>
            </a:endParaRPr>
          </a:p>
          <a:p>
            <a:pPr marL="12700">
              <a:lnSpc>
                <a:spcPct val="100000"/>
              </a:lnSpc>
              <a:spcBef>
                <a:spcPts val="120"/>
              </a:spcBef>
            </a:pPr>
            <a:r>
              <a:rPr lang="en-US" altLang="zh-CN" sz="2850" spc="40" dirty="0">
                <a:solidFill>
                  <a:srgbClr val="15489D"/>
                </a:solidFill>
                <a:latin typeface="思源黑体 CN Regular" panose="020B0500000000000000" charset="-122"/>
                <a:ea typeface="思源黑体 CN Regular" panose="020B0500000000000000" charset="-122"/>
                <a:cs typeface="思源黑体 CN Regular" panose="020B0500000000000000" charset="-122"/>
              </a:rPr>
              <a:t>Ⅲ </a:t>
            </a:r>
            <a:r>
              <a:rPr lang="en-US" altLang="zh-CN" sz="2850" spc="40" dirty="0">
                <a:solidFill>
                  <a:schemeClr val="bg1">
                    <a:lumMod val="50000"/>
                  </a:schemeClr>
                </a:solidFill>
                <a:ea typeface="思源黑体 CN Regular" panose="020B0500000000000000" charset="-122"/>
              </a:rPr>
              <a:t>ANSYS 2024 R1 GPU</a:t>
            </a:r>
            <a:r>
              <a:rPr lang="zh-CN" altLang="en-US" sz="2850" spc="40" dirty="0">
                <a:solidFill>
                  <a:schemeClr val="bg1">
                    <a:lumMod val="50000"/>
                  </a:schemeClr>
                </a:solidFill>
                <a:ea typeface="思源黑体 CN Regular" panose="020B0500000000000000" charset="-122"/>
              </a:rPr>
              <a:t>功能预览</a:t>
            </a:r>
          </a:p>
        </p:txBody>
      </p:sp>
    </p:spTree>
    <p:extLst>
      <p:ext uri="{BB962C8B-B14F-4D97-AF65-F5344CB8AC3E}">
        <p14:creationId xmlns:p14="http://schemas.microsoft.com/office/powerpoint/2010/main" val="1246177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
          <p:cNvSpPr txBox="1"/>
          <p:nvPr/>
        </p:nvSpPr>
        <p:spPr>
          <a:xfrm>
            <a:off x="2384079" y="4275"/>
            <a:ext cx="8781861" cy="502285"/>
          </a:xfrm>
          <a:prstGeom prst="rect">
            <a:avLst/>
          </a:prstGeom>
        </p:spPr>
        <p:txBody>
          <a:bodyPr vert="horz" wrap="square" lIns="0" tIns="18107" rIns="0" bIns="0" rtlCol="0">
            <a:spAutoFit/>
          </a:bodyPr>
          <a:lstStyle/>
          <a:p>
            <a:pPr marL="15240">
              <a:spcBef>
                <a:spcPts val="145"/>
              </a:spcBef>
            </a:pPr>
            <a:r>
              <a:rPr lang="zh-CN" sz="3150" spc="71" dirty="0">
                <a:solidFill>
                  <a:srgbClr val="595857"/>
                </a:solidFill>
                <a:ea typeface="思源黑体 CN Normal" panose="020B0400000000000000" charset="-122"/>
              </a:rPr>
              <a:t>《</a:t>
            </a:r>
            <a:r>
              <a:rPr sz="3150" spc="71" dirty="0">
                <a:solidFill>
                  <a:srgbClr val="595857"/>
                </a:solidFill>
                <a:ea typeface="思源黑体 CN Normal" panose="020B0400000000000000" charset="-122"/>
              </a:rPr>
              <a:t>高性能计算机体系结构</a:t>
            </a:r>
            <a:r>
              <a:rPr lang="zh-CN" sz="3150" spc="71" dirty="0">
                <a:solidFill>
                  <a:srgbClr val="595857"/>
                </a:solidFill>
                <a:ea typeface="思源黑体 CN Normal" panose="020B0400000000000000" charset="-122"/>
              </a:rPr>
              <a:t>》</a:t>
            </a:r>
          </a:p>
        </p:txBody>
      </p:sp>
      <p:sp>
        <p:nvSpPr>
          <p:cNvPr id="16" name="object 7"/>
          <p:cNvSpPr txBox="1"/>
          <p:nvPr/>
        </p:nvSpPr>
        <p:spPr>
          <a:xfrm>
            <a:off x="702010" y="6325102"/>
            <a:ext cx="894030" cy="185101"/>
          </a:xfrm>
          <a:prstGeom prst="rect">
            <a:avLst/>
          </a:prstGeom>
        </p:spPr>
        <p:txBody>
          <a:bodyPr vert="horz" wrap="square" lIns="0" tIns="20370" rIns="0" bIns="0" rtlCol="0">
            <a:spAutoFit/>
          </a:bodyPr>
          <a:lstStyle/>
          <a:p>
            <a:pPr marL="15240">
              <a:spcBef>
                <a:spcPts val="160"/>
              </a:spcBef>
            </a:pPr>
            <a:r>
              <a:rPr lang="en-US" altLang="zh-CN" sz="1070" spc="42" dirty="0">
                <a:solidFill>
                  <a:srgbClr val="717171"/>
                </a:solidFill>
                <a:latin typeface="思源黑体 CN Regular" panose="020B0500000000000000" charset="-122"/>
                <a:ea typeface="思源黑体 CN Regular" panose="020B0500000000000000" charset="-122"/>
                <a:cs typeface="Noto Sans CJK JP Regular"/>
              </a:rPr>
              <a:t>LZX</a:t>
            </a:r>
            <a:endParaRPr sz="1070" dirty="0">
              <a:latin typeface="思源黑体 CN Regular" panose="020B0500000000000000" charset="-122"/>
              <a:ea typeface="思源黑体 CN Regular" panose="020B0500000000000000" charset="-122"/>
              <a:cs typeface="Noto Sans CJK JP Regular"/>
            </a:endParaRPr>
          </a:p>
        </p:txBody>
      </p:sp>
      <p:sp>
        <p:nvSpPr>
          <p:cNvPr id="19" name="object 8"/>
          <p:cNvSpPr/>
          <p:nvPr/>
        </p:nvSpPr>
        <p:spPr>
          <a:xfrm>
            <a:off x="2431458" y="530171"/>
            <a:ext cx="9029323" cy="33196"/>
          </a:xfrm>
          <a:custGeom>
            <a:avLst/>
            <a:gdLst/>
            <a:ahLst/>
            <a:cxnLst/>
            <a:rect l="l" t="t" r="r" b="b"/>
            <a:pathLst>
              <a:path w="7599680" h="27940">
                <a:moveTo>
                  <a:pt x="7599146" y="0"/>
                </a:moveTo>
                <a:lnTo>
                  <a:pt x="0" y="0"/>
                </a:lnTo>
                <a:lnTo>
                  <a:pt x="0" y="27406"/>
                </a:lnTo>
                <a:lnTo>
                  <a:pt x="7599146" y="27406"/>
                </a:lnTo>
                <a:lnTo>
                  <a:pt x="7599146" y="0"/>
                </a:lnTo>
                <a:close/>
              </a:path>
            </a:pathLst>
          </a:custGeom>
          <a:solidFill>
            <a:srgbClr val="004098"/>
          </a:solidFill>
        </p:spPr>
        <p:txBody>
          <a:bodyPr wrap="square" lIns="0" tIns="0" rIns="0" bIns="0" rtlCol="0"/>
          <a:lstStyle/>
          <a:p>
            <a:endParaRPr sz="2140"/>
          </a:p>
        </p:txBody>
      </p:sp>
      <p:pic>
        <p:nvPicPr>
          <p:cNvPr id="4" name="图片 3" descr="logo彩色"/>
          <p:cNvPicPr>
            <a:picLocks noChangeAspect="1"/>
          </p:cNvPicPr>
          <p:nvPr>
            <p:custDataLst>
              <p:tags r:id="rId1"/>
            </p:custDataLst>
          </p:nvPr>
        </p:nvPicPr>
        <p:blipFill>
          <a:blip r:embed="rId4"/>
          <a:stretch>
            <a:fillRect/>
          </a:stretch>
        </p:blipFill>
        <p:spPr>
          <a:xfrm>
            <a:off x="701644" y="55830"/>
            <a:ext cx="1069307" cy="1069307"/>
          </a:xfrm>
          <a:prstGeom prst="rect">
            <a:avLst/>
          </a:prstGeom>
        </p:spPr>
      </p:pic>
      <p:grpSp>
        <p:nvGrpSpPr>
          <p:cNvPr id="5" name="组合 4"/>
          <p:cNvGrpSpPr/>
          <p:nvPr/>
        </p:nvGrpSpPr>
        <p:grpSpPr>
          <a:xfrm>
            <a:off x="1354248" y="6314050"/>
            <a:ext cx="10105931" cy="209739"/>
            <a:chOff x="1795" y="8364"/>
            <a:chExt cx="13395" cy="278"/>
          </a:xfrm>
        </p:grpSpPr>
        <p:sp>
          <p:nvSpPr>
            <p:cNvPr id="6" name="object 6"/>
            <p:cNvSpPr/>
            <p:nvPr/>
          </p:nvSpPr>
          <p:spPr>
            <a:xfrm>
              <a:off x="1795" y="8452"/>
              <a:ext cx="13395" cy="146"/>
            </a:xfrm>
            <a:custGeom>
              <a:avLst/>
              <a:gdLst/>
              <a:ahLst/>
              <a:cxnLst/>
              <a:rect l="l" t="t" r="r" b="b"/>
              <a:pathLst>
                <a:path w="7593965" h="82550">
                  <a:moveTo>
                    <a:pt x="71018" y="7124"/>
                  </a:moveTo>
                  <a:lnTo>
                    <a:pt x="66624" y="0"/>
                  </a:lnTo>
                  <a:lnTo>
                    <a:pt x="0" y="41160"/>
                  </a:lnTo>
                  <a:lnTo>
                    <a:pt x="66624" y="82321"/>
                  </a:lnTo>
                  <a:lnTo>
                    <a:pt x="71018" y="75196"/>
                  </a:lnTo>
                  <a:lnTo>
                    <a:pt x="15951" y="41160"/>
                  </a:lnTo>
                  <a:lnTo>
                    <a:pt x="71018" y="7124"/>
                  </a:lnTo>
                  <a:close/>
                </a:path>
                <a:path w="7593965" h="82550">
                  <a:moveTo>
                    <a:pt x="117576" y="7124"/>
                  </a:moveTo>
                  <a:lnTo>
                    <a:pt x="113169" y="0"/>
                  </a:lnTo>
                  <a:lnTo>
                    <a:pt x="46596" y="41160"/>
                  </a:lnTo>
                  <a:lnTo>
                    <a:pt x="113169" y="82321"/>
                  </a:lnTo>
                  <a:lnTo>
                    <a:pt x="117576" y="75196"/>
                  </a:lnTo>
                  <a:lnTo>
                    <a:pt x="62534" y="41160"/>
                  </a:lnTo>
                  <a:lnTo>
                    <a:pt x="117576" y="7124"/>
                  </a:lnTo>
                  <a:close/>
                </a:path>
                <a:path w="7593965" h="82550">
                  <a:moveTo>
                    <a:pt x="2774175" y="34036"/>
                  </a:moveTo>
                  <a:lnTo>
                    <a:pt x="479869" y="34036"/>
                  </a:lnTo>
                  <a:lnTo>
                    <a:pt x="479869" y="48272"/>
                  </a:lnTo>
                  <a:lnTo>
                    <a:pt x="2774175" y="48272"/>
                  </a:lnTo>
                  <a:lnTo>
                    <a:pt x="2774175" y="34036"/>
                  </a:lnTo>
                  <a:close/>
                </a:path>
                <a:path w="7593965" h="82550">
                  <a:moveTo>
                    <a:pt x="7188822" y="34036"/>
                  </a:moveTo>
                  <a:lnTo>
                    <a:pt x="4859579" y="34036"/>
                  </a:lnTo>
                  <a:lnTo>
                    <a:pt x="4859579" y="48272"/>
                  </a:lnTo>
                  <a:lnTo>
                    <a:pt x="7188822" y="48272"/>
                  </a:lnTo>
                  <a:lnTo>
                    <a:pt x="7188822" y="34036"/>
                  </a:lnTo>
                  <a:close/>
                </a:path>
                <a:path w="7593965" h="82550">
                  <a:moveTo>
                    <a:pt x="7547356" y="41160"/>
                  </a:moveTo>
                  <a:lnTo>
                    <a:pt x="7480770" y="0"/>
                  </a:lnTo>
                  <a:lnTo>
                    <a:pt x="7476376" y="7124"/>
                  </a:lnTo>
                  <a:lnTo>
                    <a:pt x="7531430" y="41160"/>
                  </a:lnTo>
                  <a:lnTo>
                    <a:pt x="7476376" y="75196"/>
                  </a:lnTo>
                  <a:lnTo>
                    <a:pt x="7480770" y="82321"/>
                  </a:lnTo>
                  <a:lnTo>
                    <a:pt x="7547356" y="41160"/>
                  </a:lnTo>
                  <a:close/>
                </a:path>
                <a:path w="7593965" h="82550">
                  <a:moveTo>
                    <a:pt x="7593939" y="41160"/>
                  </a:moveTo>
                  <a:lnTo>
                    <a:pt x="7527366" y="0"/>
                  </a:lnTo>
                  <a:lnTo>
                    <a:pt x="7522959" y="7124"/>
                  </a:lnTo>
                  <a:lnTo>
                    <a:pt x="7578014" y="41160"/>
                  </a:lnTo>
                  <a:lnTo>
                    <a:pt x="7522959" y="75196"/>
                  </a:lnTo>
                  <a:lnTo>
                    <a:pt x="7527366" y="82321"/>
                  </a:lnTo>
                  <a:lnTo>
                    <a:pt x="7593939" y="41160"/>
                  </a:lnTo>
                  <a:close/>
                </a:path>
              </a:pathLst>
            </a:custGeom>
            <a:solidFill>
              <a:srgbClr val="717171"/>
            </a:solidFill>
          </p:spPr>
          <p:txBody>
            <a:bodyPr wrap="square" lIns="0" tIns="0" rIns="0" bIns="0" rtlCol="0"/>
            <a:lstStyle/>
            <a:p>
              <a:endParaRPr sz="2140"/>
            </a:p>
          </p:txBody>
        </p:sp>
        <p:sp>
          <p:nvSpPr>
            <p:cNvPr id="7" name="object 10"/>
            <p:cNvSpPr txBox="1"/>
            <p:nvPr/>
          </p:nvSpPr>
          <p:spPr>
            <a:xfrm>
              <a:off x="6799" y="8364"/>
              <a:ext cx="3579" cy="278"/>
            </a:xfrm>
            <a:prstGeom prst="rect">
              <a:avLst/>
            </a:prstGeom>
          </p:spPr>
          <p:txBody>
            <a:bodyPr vert="horz" wrap="square" lIns="0" tIns="17351" rIns="0" bIns="0" rtlCol="0">
              <a:spAutoFit/>
            </a:bodyPr>
            <a:lstStyle/>
            <a:p>
              <a:pPr marL="15240">
                <a:spcBef>
                  <a:spcPts val="135"/>
                </a:spcBef>
              </a:pPr>
              <a:r>
                <a:rPr lang="en-US" altLang="zh-CN" sz="1250" spc="71" dirty="0">
                  <a:solidFill>
                    <a:schemeClr val="tx1">
                      <a:lumMod val="65000"/>
                      <a:lumOff val="35000"/>
                    </a:schemeClr>
                  </a:solidFill>
                  <a:latin typeface="思源黑体 CN Normal" panose="020B0400000000000000" charset="-122"/>
                  <a:ea typeface="思源黑体 CN Normal" panose="020B0400000000000000" charset="-122"/>
                  <a:cs typeface="Noto Sans CJK JP Black"/>
                  <a:sym typeface="+mn-ea"/>
                </a:rPr>
                <a:t> </a:t>
              </a:r>
              <a:r>
                <a:rPr lang="zh-CN" altLang="en-US" sz="1250" spc="71" dirty="0">
                  <a:solidFill>
                    <a:schemeClr val="tx1">
                      <a:lumMod val="65000"/>
                      <a:lumOff val="35000"/>
                    </a:schemeClr>
                  </a:solidFill>
                  <a:latin typeface="思源黑体 CN Normal" panose="020B0400000000000000" charset="-122"/>
                  <a:ea typeface="思源黑体 CN Normal" panose="020B0400000000000000" charset="-122"/>
                  <a:cs typeface="Noto Sans CJK JP Black"/>
                  <a:sym typeface="+mn-ea"/>
                </a:rPr>
                <a:t>天府工程数值模拟与软件创新中心</a:t>
              </a:r>
            </a:p>
          </p:txBody>
        </p:sp>
      </p:grpSp>
      <p:pic>
        <p:nvPicPr>
          <p:cNvPr id="2" name="图片 1"/>
          <p:cNvPicPr>
            <a:picLocks noChangeAspect="1"/>
          </p:cNvPicPr>
          <p:nvPr/>
        </p:nvPicPr>
        <p:blipFill>
          <a:blip r:embed="rId5"/>
          <a:stretch>
            <a:fillRect/>
          </a:stretch>
        </p:blipFill>
        <p:spPr>
          <a:xfrm>
            <a:off x="7435215" y="648970"/>
            <a:ext cx="4025265" cy="5587365"/>
          </a:xfrm>
          <a:prstGeom prst="rect">
            <a:avLst/>
          </a:prstGeom>
        </p:spPr>
      </p:pic>
      <p:sp>
        <p:nvSpPr>
          <p:cNvPr id="8" name="文本框 7"/>
          <p:cNvSpPr txBox="1"/>
          <p:nvPr/>
        </p:nvSpPr>
        <p:spPr>
          <a:xfrm>
            <a:off x="553279" y="1101157"/>
            <a:ext cx="6370126" cy="645160"/>
          </a:xfrm>
          <a:prstGeom prst="rect">
            <a:avLst/>
          </a:prstGeom>
          <a:noFill/>
        </p:spPr>
        <p:txBody>
          <a:bodyPr wrap="square" rtlCol="0" anchor="t">
            <a:spAutoFit/>
          </a:bodyPr>
          <a:lstStyle/>
          <a:p>
            <a:r>
              <a:rPr lang="zh-CN" altLang="en-US" dirty="0"/>
              <a:t>         通用的计算机性能评价指标，即每秒浮点运算次数</a:t>
            </a:r>
          </a:p>
          <a:p>
            <a:r>
              <a:rPr lang="zh-CN" altLang="en-US" dirty="0"/>
              <a:t>CFloating-Point Operations Per Second, FLOPS)</a:t>
            </a:r>
          </a:p>
        </p:txBody>
      </p:sp>
      <p:pic>
        <p:nvPicPr>
          <p:cNvPr id="9" name="图片 8"/>
          <p:cNvPicPr>
            <a:picLocks noChangeAspect="1"/>
          </p:cNvPicPr>
          <p:nvPr/>
        </p:nvPicPr>
        <p:blipFill>
          <a:blip r:embed="rId6"/>
          <a:stretch>
            <a:fillRect/>
          </a:stretch>
        </p:blipFill>
        <p:spPr>
          <a:xfrm>
            <a:off x="645159" y="1894082"/>
            <a:ext cx="6335395" cy="2240915"/>
          </a:xfrm>
          <a:prstGeom prst="rect">
            <a:avLst/>
          </a:prstGeom>
        </p:spPr>
      </p:pic>
      <p:sp>
        <p:nvSpPr>
          <p:cNvPr id="10" name="文本框 9"/>
          <p:cNvSpPr txBox="1"/>
          <p:nvPr/>
        </p:nvSpPr>
        <p:spPr>
          <a:xfrm>
            <a:off x="553914" y="4284682"/>
            <a:ext cx="6221095" cy="645160"/>
          </a:xfrm>
          <a:prstGeom prst="rect">
            <a:avLst/>
          </a:prstGeom>
          <a:noFill/>
        </p:spPr>
        <p:txBody>
          <a:bodyPr wrap="square" rtlCol="0" anchor="t">
            <a:spAutoFit/>
          </a:bodyPr>
          <a:lstStyle/>
          <a:p>
            <a:r>
              <a:rPr lang="zh-CN" altLang="en-US" dirty="0"/>
              <a:t>         除了计算性能，可靠性、利用率、能耗、 1/0 性能、易用性、可编程性等也是重要的系统评价指标。</a:t>
            </a:r>
          </a:p>
        </p:txBody>
      </p:sp>
      <p:sp>
        <p:nvSpPr>
          <p:cNvPr id="11" name="文本框 10"/>
          <p:cNvSpPr txBox="1"/>
          <p:nvPr/>
        </p:nvSpPr>
        <p:spPr>
          <a:xfrm>
            <a:off x="553914" y="5073949"/>
            <a:ext cx="6221095" cy="922020"/>
          </a:xfrm>
          <a:prstGeom prst="rect">
            <a:avLst/>
          </a:prstGeom>
          <a:noFill/>
        </p:spPr>
        <p:txBody>
          <a:bodyPr wrap="square" rtlCol="0" anchor="t">
            <a:spAutoFit/>
          </a:bodyPr>
          <a:lstStyle/>
          <a:p>
            <a:r>
              <a:rPr lang="zh-CN" altLang="en-US" dirty="0"/>
              <a:t>         LINPACK 是目前测试高性能计算机系统浮点运算性能最常用的基准评测程序之一。通过调用 BLAS </a:t>
            </a:r>
            <a:r>
              <a:rPr lang="en-US" altLang="zh-CN" dirty="0"/>
              <a:t>(</a:t>
            </a:r>
            <a:r>
              <a:rPr lang="zh-CN" altLang="en-US" dirty="0"/>
              <a:t>Basic Linear Algebra Subprograms) 包， LINPACK 实现了浮点运算。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
          <p:cNvSpPr txBox="1"/>
          <p:nvPr/>
        </p:nvSpPr>
        <p:spPr>
          <a:xfrm>
            <a:off x="2384079" y="4275"/>
            <a:ext cx="8781861" cy="502285"/>
          </a:xfrm>
          <a:prstGeom prst="rect">
            <a:avLst/>
          </a:prstGeom>
        </p:spPr>
        <p:txBody>
          <a:bodyPr vert="horz" wrap="square" lIns="0" tIns="18107" rIns="0" bIns="0" rtlCol="0">
            <a:spAutoFit/>
          </a:bodyPr>
          <a:lstStyle/>
          <a:p>
            <a:pPr marL="15240">
              <a:spcBef>
                <a:spcPts val="145"/>
              </a:spcBef>
            </a:pPr>
            <a:r>
              <a:rPr lang="zh-CN" sz="3150" spc="71" dirty="0">
                <a:solidFill>
                  <a:srgbClr val="595857"/>
                </a:solidFill>
                <a:ea typeface="思源黑体 CN Normal" panose="020B0400000000000000" charset="-122"/>
              </a:rPr>
              <a:t>《</a:t>
            </a:r>
            <a:r>
              <a:rPr sz="3150" spc="71" dirty="0">
                <a:solidFill>
                  <a:srgbClr val="595857"/>
                </a:solidFill>
                <a:ea typeface="思源黑体 CN Normal" panose="020B0400000000000000" charset="-122"/>
              </a:rPr>
              <a:t>高性能计算机体系结构</a:t>
            </a:r>
            <a:r>
              <a:rPr lang="zh-CN" sz="3150" spc="71" dirty="0">
                <a:solidFill>
                  <a:srgbClr val="595857"/>
                </a:solidFill>
                <a:ea typeface="思源黑体 CN Normal" panose="020B0400000000000000" charset="-122"/>
              </a:rPr>
              <a:t>》</a:t>
            </a:r>
          </a:p>
        </p:txBody>
      </p:sp>
      <p:sp>
        <p:nvSpPr>
          <p:cNvPr id="16" name="object 7"/>
          <p:cNvSpPr txBox="1"/>
          <p:nvPr/>
        </p:nvSpPr>
        <p:spPr>
          <a:xfrm>
            <a:off x="702010" y="6325102"/>
            <a:ext cx="894030" cy="185101"/>
          </a:xfrm>
          <a:prstGeom prst="rect">
            <a:avLst/>
          </a:prstGeom>
        </p:spPr>
        <p:txBody>
          <a:bodyPr vert="horz" wrap="square" lIns="0" tIns="20370" rIns="0" bIns="0" rtlCol="0">
            <a:spAutoFit/>
          </a:bodyPr>
          <a:lstStyle/>
          <a:p>
            <a:pPr marL="15240">
              <a:spcBef>
                <a:spcPts val="160"/>
              </a:spcBef>
            </a:pPr>
            <a:r>
              <a:rPr lang="en-US" altLang="zh-CN" sz="1070" spc="42" dirty="0">
                <a:solidFill>
                  <a:srgbClr val="717171"/>
                </a:solidFill>
                <a:latin typeface="思源黑体 CN Regular" panose="020B0500000000000000" charset="-122"/>
                <a:ea typeface="思源黑体 CN Regular" panose="020B0500000000000000" charset="-122"/>
                <a:cs typeface="Noto Sans CJK JP Regular"/>
              </a:rPr>
              <a:t>LZX</a:t>
            </a:r>
            <a:endParaRPr sz="1070" dirty="0">
              <a:latin typeface="思源黑体 CN Regular" panose="020B0500000000000000" charset="-122"/>
              <a:ea typeface="思源黑体 CN Regular" panose="020B0500000000000000" charset="-122"/>
              <a:cs typeface="Noto Sans CJK JP Regular"/>
            </a:endParaRPr>
          </a:p>
        </p:txBody>
      </p:sp>
      <p:sp>
        <p:nvSpPr>
          <p:cNvPr id="19" name="object 8"/>
          <p:cNvSpPr/>
          <p:nvPr/>
        </p:nvSpPr>
        <p:spPr>
          <a:xfrm>
            <a:off x="2431458" y="530171"/>
            <a:ext cx="9029323" cy="33196"/>
          </a:xfrm>
          <a:custGeom>
            <a:avLst/>
            <a:gdLst/>
            <a:ahLst/>
            <a:cxnLst/>
            <a:rect l="l" t="t" r="r" b="b"/>
            <a:pathLst>
              <a:path w="7599680" h="27940">
                <a:moveTo>
                  <a:pt x="7599146" y="0"/>
                </a:moveTo>
                <a:lnTo>
                  <a:pt x="0" y="0"/>
                </a:lnTo>
                <a:lnTo>
                  <a:pt x="0" y="27406"/>
                </a:lnTo>
                <a:lnTo>
                  <a:pt x="7599146" y="27406"/>
                </a:lnTo>
                <a:lnTo>
                  <a:pt x="7599146" y="0"/>
                </a:lnTo>
                <a:close/>
              </a:path>
            </a:pathLst>
          </a:custGeom>
          <a:solidFill>
            <a:srgbClr val="004098"/>
          </a:solidFill>
        </p:spPr>
        <p:txBody>
          <a:bodyPr wrap="square" lIns="0" tIns="0" rIns="0" bIns="0" rtlCol="0"/>
          <a:lstStyle/>
          <a:p>
            <a:endParaRPr sz="2140"/>
          </a:p>
        </p:txBody>
      </p:sp>
      <p:pic>
        <p:nvPicPr>
          <p:cNvPr id="4" name="图片 3" descr="logo彩色"/>
          <p:cNvPicPr>
            <a:picLocks noChangeAspect="1"/>
          </p:cNvPicPr>
          <p:nvPr>
            <p:custDataLst>
              <p:tags r:id="rId1"/>
            </p:custDataLst>
          </p:nvPr>
        </p:nvPicPr>
        <p:blipFill>
          <a:blip r:embed="rId4"/>
          <a:stretch>
            <a:fillRect/>
          </a:stretch>
        </p:blipFill>
        <p:spPr>
          <a:xfrm>
            <a:off x="701644" y="55830"/>
            <a:ext cx="1069307" cy="1069307"/>
          </a:xfrm>
          <a:prstGeom prst="rect">
            <a:avLst/>
          </a:prstGeom>
        </p:spPr>
      </p:pic>
      <p:grpSp>
        <p:nvGrpSpPr>
          <p:cNvPr id="5" name="组合 4"/>
          <p:cNvGrpSpPr/>
          <p:nvPr/>
        </p:nvGrpSpPr>
        <p:grpSpPr>
          <a:xfrm>
            <a:off x="1354248" y="6314050"/>
            <a:ext cx="10105931" cy="209739"/>
            <a:chOff x="1795" y="8364"/>
            <a:chExt cx="13395" cy="278"/>
          </a:xfrm>
        </p:grpSpPr>
        <p:sp>
          <p:nvSpPr>
            <p:cNvPr id="6" name="object 6"/>
            <p:cNvSpPr/>
            <p:nvPr/>
          </p:nvSpPr>
          <p:spPr>
            <a:xfrm>
              <a:off x="1795" y="8452"/>
              <a:ext cx="13395" cy="146"/>
            </a:xfrm>
            <a:custGeom>
              <a:avLst/>
              <a:gdLst/>
              <a:ahLst/>
              <a:cxnLst/>
              <a:rect l="l" t="t" r="r" b="b"/>
              <a:pathLst>
                <a:path w="7593965" h="82550">
                  <a:moveTo>
                    <a:pt x="71018" y="7124"/>
                  </a:moveTo>
                  <a:lnTo>
                    <a:pt x="66624" y="0"/>
                  </a:lnTo>
                  <a:lnTo>
                    <a:pt x="0" y="41160"/>
                  </a:lnTo>
                  <a:lnTo>
                    <a:pt x="66624" y="82321"/>
                  </a:lnTo>
                  <a:lnTo>
                    <a:pt x="71018" y="75196"/>
                  </a:lnTo>
                  <a:lnTo>
                    <a:pt x="15951" y="41160"/>
                  </a:lnTo>
                  <a:lnTo>
                    <a:pt x="71018" y="7124"/>
                  </a:lnTo>
                  <a:close/>
                </a:path>
                <a:path w="7593965" h="82550">
                  <a:moveTo>
                    <a:pt x="117576" y="7124"/>
                  </a:moveTo>
                  <a:lnTo>
                    <a:pt x="113169" y="0"/>
                  </a:lnTo>
                  <a:lnTo>
                    <a:pt x="46596" y="41160"/>
                  </a:lnTo>
                  <a:lnTo>
                    <a:pt x="113169" y="82321"/>
                  </a:lnTo>
                  <a:lnTo>
                    <a:pt x="117576" y="75196"/>
                  </a:lnTo>
                  <a:lnTo>
                    <a:pt x="62534" y="41160"/>
                  </a:lnTo>
                  <a:lnTo>
                    <a:pt x="117576" y="7124"/>
                  </a:lnTo>
                  <a:close/>
                </a:path>
                <a:path w="7593965" h="82550">
                  <a:moveTo>
                    <a:pt x="2774175" y="34036"/>
                  </a:moveTo>
                  <a:lnTo>
                    <a:pt x="479869" y="34036"/>
                  </a:lnTo>
                  <a:lnTo>
                    <a:pt x="479869" y="48272"/>
                  </a:lnTo>
                  <a:lnTo>
                    <a:pt x="2774175" y="48272"/>
                  </a:lnTo>
                  <a:lnTo>
                    <a:pt x="2774175" y="34036"/>
                  </a:lnTo>
                  <a:close/>
                </a:path>
                <a:path w="7593965" h="82550">
                  <a:moveTo>
                    <a:pt x="7188822" y="34036"/>
                  </a:moveTo>
                  <a:lnTo>
                    <a:pt x="4859579" y="34036"/>
                  </a:lnTo>
                  <a:lnTo>
                    <a:pt x="4859579" y="48272"/>
                  </a:lnTo>
                  <a:lnTo>
                    <a:pt x="7188822" y="48272"/>
                  </a:lnTo>
                  <a:lnTo>
                    <a:pt x="7188822" y="34036"/>
                  </a:lnTo>
                  <a:close/>
                </a:path>
                <a:path w="7593965" h="82550">
                  <a:moveTo>
                    <a:pt x="7547356" y="41160"/>
                  </a:moveTo>
                  <a:lnTo>
                    <a:pt x="7480770" y="0"/>
                  </a:lnTo>
                  <a:lnTo>
                    <a:pt x="7476376" y="7124"/>
                  </a:lnTo>
                  <a:lnTo>
                    <a:pt x="7531430" y="41160"/>
                  </a:lnTo>
                  <a:lnTo>
                    <a:pt x="7476376" y="75196"/>
                  </a:lnTo>
                  <a:lnTo>
                    <a:pt x="7480770" y="82321"/>
                  </a:lnTo>
                  <a:lnTo>
                    <a:pt x="7547356" y="41160"/>
                  </a:lnTo>
                  <a:close/>
                </a:path>
                <a:path w="7593965" h="82550">
                  <a:moveTo>
                    <a:pt x="7593939" y="41160"/>
                  </a:moveTo>
                  <a:lnTo>
                    <a:pt x="7527366" y="0"/>
                  </a:lnTo>
                  <a:lnTo>
                    <a:pt x="7522959" y="7124"/>
                  </a:lnTo>
                  <a:lnTo>
                    <a:pt x="7578014" y="41160"/>
                  </a:lnTo>
                  <a:lnTo>
                    <a:pt x="7522959" y="75196"/>
                  </a:lnTo>
                  <a:lnTo>
                    <a:pt x="7527366" y="82321"/>
                  </a:lnTo>
                  <a:lnTo>
                    <a:pt x="7593939" y="41160"/>
                  </a:lnTo>
                  <a:close/>
                </a:path>
              </a:pathLst>
            </a:custGeom>
            <a:solidFill>
              <a:srgbClr val="717171"/>
            </a:solidFill>
          </p:spPr>
          <p:txBody>
            <a:bodyPr wrap="square" lIns="0" tIns="0" rIns="0" bIns="0" rtlCol="0"/>
            <a:lstStyle/>
            <a:p>
              <a:endParaRPr sz="2140"/>
            </a:p>
          </p:txBody>
        </p:sp>
        <p:sp>
          <p:nvSpPr>
            <p:cNvPr id="7" name="object 10"/>
            <p:cNvSpPr txBox="1"/>
            <p:nvPr/>
          </p:nvSpPr>
          <p:spPr>
            <a:xfrm>
              <a:off x="6799" y="8364"/>
              <a:ext cx="3579" cy="278"/>
            </a:xfrm>
            <a:prstGeom prst="rect">
              <a:avLst/>
            </a:prstGeom>
          </p:spPr>
          <p:txBody>
            <a:bodyPr vert="horz" wrap="square" lIns="0" tIns="17351" rIns="0" bIns="0" rtlCol="0">
              <a:spAutoFit/>
            </a:bodyPr>
            <a:lstStyle/>
            <a:p>
              <a:pPr marL="15240">
                <a:spcBef>
                  <a:spcPts val="135"/>
                </a:spcBef>
              </a:pPr>
              <a:r>
                <a:rPr lang="en-US" altLang="zh-CN" sz="1250" spc="71" dirty="0">
                  <a:solidFill>
                    <a:schemeClr val="tx1">
                      <a:lumMod val="65000"/>
                      <a:lumOff val="35000"/>
                    </a:schemeClr>
                  </a:solidFill>
                  <a:latin typeface="思源黑体 CN Normal" panose="020B0400000000000000" charset="-122"/>
                  <a:ea typeface="思源黑体 CN Normal" panose="020B0400000000000000" charset="-122"/>
                  <a:cs typeface="Noto Sans CJK JP Black"/>
                  <a:sym typeface="+mn-ea"/>
                </a:rPr>
                <a:t> </a:t>
              </a:r>
              <a:r>
                <a:rPr lang="zh-CN" altLang="en-US" sz="1250" spc="71" dirty="0">
                  <a:solidFill>
                    <a:schemeClr val="tx1">
                      <a:lumMod val="65000"/>
                      <a:lumOff val="35000"/>
                    </a:schemeClr>
                  </a:solidFill>
                  <a:latin typeface="思源黑体 CN Normal" panose="020B0400000000000000" charset="-122"/>
                  <a:ea typeface="思源黑体 CN Normal" panose="020B0400000000000000" charset="-122"/>
                  <a:cs typeface="Noto Sans CJK JP Black"/>
                  <a:sym typeface="+mn-ea"/>
                </a:rPr>
                <a:t>天府工程数值模拟与软件创新中心</a:t>
              </a:r>
            </a:p>
          </p:txBody>
        </p:sp>
      </p:grpSp>
      <p:sp>
        <p:nvSpPr>
          <p:cNvPr id="12" name="文本框 11"/>
          <p:cNvSpPr txBox="1"/>
          <p:nvPr/>
        </p:nvSpPr>
        <p:spPr>
          <a:xfrm>
            <a:off x="702310" y="1228896"/>
            <a:ext cx="7918450" cy="368300"/>
          </a:xfrm>
          <a:prstGeom prst="rect">
            <a:avLst/>
          </a:prstGeom>
          <a:noFill/>
        </p:spPr>
        <p:txBody>
          <a:bodyPr wrap="square" rtlCol="0" anchor="t">
            <a:spAutoFit/>
          </a:bodyPr>
          <a:lstStyle/>
          <a:p>
            <a:r>
              <a:rPr lang="zh-CN" altLang="en-US" dirty="0"/>
              <a:t>         并行计算主要包括位级并行、指令级并行、数据级并行、任务级并行等。</a:t>
            </a:r>
          </a:p>
        </p:txBody>
      </p:sp>
      <p:pic>
        <p:nvPicPr>
          <p:cNvPr id="13" name="图片 12"/>
          <p:cNvPicPr>
            <a:picLocks noChangeAspect="1"/>
          </p:cNvPicPr>
          <p:nvPr/>
        </p:nvPicPr>
        <p:blipFill rotWithShape="1">
          <a:blip r:embed="rId5"/>
          <a:srcRect r="46617"/>
          <a:stretch/>
        </p:blipFill>
        <p:spPr>
          <a:xfrm>
            <a:off x="1651683" y="1663466"/>
            <a:ext cx="3477860" cy="3739872"/>
          </a:xfrm>
          <a:prstGeom prst="rect">
            <a:avLst/>
          </a:prstGeom>
        </p:spPr>
      </p:pic>
      <p:sp>
        <p:nvSpPr>
          <p:cNvPr id="14" name="文本框 13"/>
          <p:cNvSpPr txBox="1"/>
          <p:nvPr/>
        </p:nvSpPr>
        <p:spPr>
          <a:xfrm>
            <a:off x="701644" y="5422949"/>
            <a:ext cx="10758535" cy="646331"/>
          </a:xfrm>
          <a:prstGeom prst="rect">
            <a:avLst/>
          </a:prstGeom>
          <a:noFill/>
        </p:spPr>
        <p:txBody>
          <a:bodyPr wrap="square" rtlCol="0" anchor="t">
            <a:spAutoFit/>
          </a:bodyPr>
          <a:lstStyle/>
          <a:p>
            <a:r>
              <a:rPr lang="zh-CN" altLang="en-US" dirty="0"/>
              <a:t>         在线程数增加的同时，按相同的倍率扩大了问题规模，效率保持不变，这种情况称为弱可扩展。</a:t>
            </a:r>
            <a:endParaRPr lang="en-US" altLang="zh-CN" dirty="0"/>
          </a:p>
          <a:p>
            <a:r>
              <a:rPr lang="zh-CN" altLang="en-US" dirty="0"/>
              <a:t>如果线程数增加了，但问题规模保持不变，程序的效率也不变，则程序称为是强可扩展的。</a:t>
            </a:r>
          </a:p>
        </p:txBody>
      </p:sp>
      <p:pic>
        <p:nvPicPr>
          <p:cNvPr id="15" name="图片 14">
            <a:extLst>
              <a:ext uri="{FF2B5EF4-FFF2-40B4-BE49-F238E27FC236}">
                <a16:creationId xmlns:a16="http://schemas.microsoft.com/office/drawing/2014/main" id="{5C2B5C2A-12BF-4B69-B78B-DF34FB575059}"/>
              </a:ext>
            </a:extLst>
          </p:cNvPr>
          <p:cNvPicPr>
            <a:picLocks noChangeAspect="1"/>
          </p:cNvPicPr>
          <p:nvPr/>
        </p:nvPicPr>
        <p:blipFill rotWithShape="1">
          <a:blip r:embed="rId5"/>
          <a:srcRect l="45232"/>
          <a:stretch/>
        </p:blipFill>
        <p:spPr>
          <a:xfrm>
            <a:off x="6782348" y="1663466"/>
            <a:ext cx="3568048" cy="37398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
          <p:cNvSpPr txBox="1"/>
          <p:nvPr/>
        </p:nvSpPr>
        <p:spPr>
          <a:xfrm>
            <a:off x="2384079" y="4275"/>
            <a:ext cx="8781861" cy="502285"/>
          </a:xfrm>
          <a:prstGeom prst="rect">
            <a:avLst/>
          </a:prstGeom>
        </p:spPr>
        <p:txBody>
          <a:bodyPr vert="horz" wrap="square" lIns="0" tIns="18107" rIns="0" bIns="0" rtlCol="0">
            <a:spAutoFit/>
          </a:bodyPr>
          <a:lstStyle/>
          <a:p>
            <a:pPr marL="15240">
              <a:spcBef>
                <a:spcPts val="145"/>
              </a:spcBef>
            </a:pPr>
            <a:r>
              <a:rPr lang="zh-CN" sz="3150" spc="71" dirty="0">
                <a:solidFill>
                  <a:srgbClr val="595857"/>
                </a:solidFill>
                <a:ea typeface="思源黑体 CN Normal" panose="020B0400000000000000" charset="-122"/>
              </a:rPr>
              <a:t>《</a:t>
            </a:r>
            <a:r>
              <a:rPr sz="3150" spc="71" dirty="0">
                <a:solidFill>
                  <a:srgbClr val="595857"/>
                </a:solidFill>
                <a:ea typeface="思源黑体 CN Normal" panose="020B0400000000000000" charset="-122"/>
              </a:rPr>
              <a:t>高性能计算机体系结构</a:t>
            </a:r>
            <a:r>
              <a:rPr lang="zh-CN" sz="3150" spc="71" dirty="0">
                <a:solidFill>
                  <a:srgbClr val="595857"/>
                </a:solidFill>
                <a:ea typeface="思源黑体 CN Normal" panose="020B0400000000000000" charset="-122"/>
              </a:rPr>
              <a:t>》</a:t>
            </a:r>
          </a:p>
        </p:txBody>
      </p:sp>
      <p:sp>
        <p:nvSpPr>
          <p:cNvPr id="16" name="object 7"/>
          <p:cNvSpPr txBox="1"/>
          <p:nvPr/>
        </p:nvSpPr>
        <p:spPr>
          <a:xfrm>
            <a:off x="702010" y="6325102"/>
            <a:ext cx="894030" cy="185101"/>
          </a:xfrm>
          <a:prstGeom prst="rect">
            <a:avLst/>
          </a:prstGeom>
        </p:spPr>
        <p:txBody>
          <a:bodyPr vert="horz" wrap="square" lIns="0" tIns="20370" rIns="0" bIns="0" rtlCol="0">
            <a:spAutoFit/>
          </a:bodyPr>
          <a:lstStyle/>
          <a:p>
            <a:pPr marL="15240">
              <a:spcBef>
                <a:spcPts val="160"/>
              </a:spcBef>
            </a:pPr>
            <a:r>
              <a:rPr lang="en-US" altLang="zh-CN" sz="1070" spc="42" dirty="0">
                <a:solidFill>
                  <a:srgbClr val="717171"/>
                </a:solidFill>
                <a:latin typeface="思源黑体 CN Regular" panose="020B0500000000000000" charset="-122"/>
                <a:ea typeface="思源黑体 CN Regular" panose="020B0500000000000000" charset="-122"/>
                <a:cs typeface="Noto Sans CJK JP Regular"/>
              </a:rPr>
              <a:t>LZX</a:t>
            </a:r>
            <a:endParaRPr sz="1070" dirty="0">
              <a:latin typeface="思源黑体 CN Regular" panose="020B0500000000000000" charset="-122"/>
              <a:ea typeface="思源黑体 CN Regular" panose="020B0500000000000000" charset="-122"/>
              <a:cs typeface="Noto Sans CJK JP Regular"/>
            </a:endParaRPr>
          </a:p>
        </p:txBody>
      </p:sp>
      <p:sp>
        <p:nvSpPr>
          <p:cNvPr id="19" name="object 8"/>
          <p:cNvSpPr/>
          <p:nvPr/>
        </p:nvSpPr>
        <p:spPr>
          <a:xfrm>
            <a:off x="2431458" y="530171"/>
            <a:ext cx="9029323" cy="33196"/>
          </a:xfrm>
          <a:custGeom>
            <a:avLst/>
            <a:gdLst/>
            <a:ahLst/>
            <a:cxnLst/>
            <a:rect l="l" t="t" r="r" b="b"/>
            <a:pathLst>
              <a:path w="7599680" h="27940">
                <a:moveTo>
                  <a:pt x="7599146" y="0"/>
                </a:moveTo>
                <a:lnTo>
                  <a:pt x="0" y="0"/>
                </a:lnTo>
                <a:lnTo>
                  <a:pt x="0" y="27406"/>
                </a:lnTo>
                <a:lnTo>
                  <a:pt x="7599146" y="27406"/>
                </a:lnTo>
                <a:lnTo>
                  <a:pt x="7599146" y="0"/>
                </a:lnTo>
                <a:close/>
              </a:path>
            </a:pathLst>
          </a:custGeom>
          <a:solidFill>
            <a:srgbClr val="004098"/>
          </a:solidFill>
        </p:spPr>
        <p:txBody>
          <a:bodyPr wrap="square" lIns="0" tIns="0" rIns="0" bIns="0" rtlCol="0"/>
          <a:lstStyle/>
          <a:p>
            <a:endParaRPr sz="2140"/>
          </a:p>
        </p:txBody>
      </p:sp>
      <p:pic>
        <p:nvPicPr>
          <p:cNvPr id="4" name="图片 3" descr="logo彩色"/>
          <p:cNvPicPr>
            <a:picLocks noChangeAspect="1"/>
          </p:cNvPicPr>
          <p:nvPr>
            <p:custDataLst>
              <p:tags r:id="rId1"/>
            </p:custDataLst>
          </p:nvPr>
        </p:nvPicPr>
        <p:blipFill>
          <a:blip r:embed="rId4"/>
          <a:stretch>
            <a:fillRect/>
          </a:stretch>
        </p:blipFill>
        <p:spPr>
          <a:xfrm>
            <a:off x="701644" y="55830"/>
            <a:ext cx="1069307" cy="1069307"/>
          </a:xfrm>
          <a:prstGeom prst="rect">
            <a:avLst/>
          </a:prstGeom>
        </p:spPr>
      </p:pic>
      <p:grpSp>
        <p:nvGrpSpPr>
          <p:cNvPr id="5" name="组合 4"/>
          <p:cNvGrpSpPr/>
          <p:nvPr/>
        </p:nvGrpSpPr>
        <p:grpSpPr>
          <a:xfrm>
            <a:off x="1354248" y="6314050"/>
            <a:ext cx="10105931" cy="209739"/>
            <a:chOff x="1795" y="8364"/>
            <a:chExt cx="13395" cy="278"/>
          </a:xfrm>
        </p:grpSpPr>
        <p:sp>
          <p:nvSpPr>
            <p:cNvPr id="6" name="object 6"/>
            <p:cNvSpPr/>
            <p:nvPr/>
          </p:nvSpPr>
          <p:spPr>
            <a:xfrm>
              <a:off x="1795" y="8452"/>
              <a:ext cx="13395" cy="146"/>
            </a:xfrm>
            <a:custGeom>
              <a:avLst/>
              <a:gdLst/>
              <a:ahLst/>
              <a:cxnLst/>
              <a:rect l="l" t="t" r="r" b="b"/>
              <a:pathLst>
                <a:path w="7593965" h="82550">
                  <a:moveTo>
                    <a:pt x="71018" y="7124"/>
                  </a:moveTo>
                  <a:lnTo>
                    <a:pt x="66624" y="0"/>
                  </a:lnTo>
                  <a:lnTo>
                    <a:pt x="0" y="41160"/>
                  </a:lnTo>
                  <a:lnTo>
                    <a:pt x="66624" y="82321"/>
                  </a:lnTo>
                  <a:lnTo>
                    <a:pt x="71018" y="75196"/>
                  </a:lnTo>
                  <a:lnTo>
                    <a:pt x="15951" y="41160"/>
                  </a:lnTo>
                  <a:lnTo>
                    <a:pt x="71018" y="7124"/>
                  </a:lnTo>
                  <a:close/>
                </a:path>
                <a:path w="7593965" h="82550">
                  <a:moveTo>
                    <a:pt x="117576" y="7124"/>
                  </a:moveTo>
                  <a:lnTo>
                    <a:pt x="113169" y="0"/>
                  </a:lnTo>
                  <a:lnTo>
                    <a:pt x="46596" y="41160"/>
                  </a:lnTo>
                  <a:lnTo>
                    <a:pt x="113169" y="82321"/>
                  </a:lnTo>
                  <a:lnTo>
                    <a:pt x="117576" y="75196"/>
                  </a:lnTo>
                  <a:lnTo>
                    <a:pt x="62534" y="41160"/>
                  </a:lnTo>
                  <a:lnTo>
                    <a:pt x="117576" y="7124"/>
                  </a:lnTo>
                  <a:close/>
                </a:path>
                <a:path w="7593965" h="82550">
                  <a:moveTo>
                    <a:pt x="2774175" y="34036"/>
                  </a:moveTo>
                  <a:lnTo>
                    <a:pt x="479869" y="34036"/>
                  </a:lnTo>
                  <a:lnTo>
                    <a:pt x="479869" y="48272"/>
                  </a:lnTo>
                  <a:lnTo>
                    <a:pt x="2774175" y="48272"/>
                  </a:lnTo>
                  <a:lnTo>
                    <a:pt x="2774175" y="34036"/>
                  </a:lnTo>
                  <a:close/>
                </a:path>
                <a:path w="7593965" h="82550">
                  <a:moveTo>
                    <a:pt x="7188822" y="34036"/>
                  </a:moveTo>
                  <a:lnTo>
                    <a:pt x="4859579" y="34036"/>
                  </a:lnTo>
                  <a:lnTo>
                    <a:pt x="4859579" y="48272"/>
                  </a:lnTo>
                  <a:lnTo>
                    <a:pt x="7188822" y="48272"/>
                  </a:lnTo>
                  <a:lnTo>
                    <a:pt x="7188822" y="34036"/>
                  </a:lnTo>
                  <a:close/>
                </a:path>
                <a:path w="7593965" h="82550">
                  <a:moveTo>
                    <a:pt x="7547356" y="41160"/>
                  </a:moveTo>
                  <a:lnTo>
                    <a:pt x="7480770" y="0"/>
                  </a:lnTo>
                  <a:lnTo>
                    <a:pt x="7476376" y="7124"/>
                  </a:lnTo>
                  <a:lnTo>
                    <a:pt x="7531430" y="41160"/>
                  </a:lnTo>
                  <a:lnTo>
                    <a:pt x="7476376" y="75196"/>
                  </a:lnTo>
                  <a:lnTo>
                    <a:pt x="7480770" y="82321"/>
                  </a:lnTo>
                  <a:lnTo>
                    <a:pt x="7547356" y="41160"/>
                  </a:lnTo>
                  <a:close/>
                </a:path>
                <a:path w="7593965" h="82550">
                  <a:moveTo>
                    <a:pt x="7593939" y="41160"/>
                  </a:moveTo>
                  <a:lnTo>
                    <a:pt x="7527366" y="0"/>
                  </a:lnTo>
                  <a:lnTo>
                    <a:pt x="7522959" y="7124"/>
                  </a:lnTo>
                  <a:lnTo>
                    <a:pt x="7578014" y="41160"/>
                  </a:lnTo>
                  <a:lnTo>
                    <a:pt x="7522959" y="75196"/>
                  </a:lnTo>
                  <a:lnTo>
                    <a:pt x="7527366" y="82321"/>
                  </a:lnTo>
                  <a:lnTo>
                    <a:pt x="7593939" y="41160"/>
                  </a:lnTo>
                  <a:close/>
                </a:path>
              </a:pathLst>
            </a:custGeom>
            <a:solidFill>
              <a:srgbClr val="717171"/>
            </a:solidFill>
          </p:spPr>
          <p:txBody>
            <a:bodyPr wrap="square" lIns="0" tIns="0" rIns="0" bIns="0" rtlCol="0"/>
            <a:lstStyle/>
            <a:p>
              <a:endParaRPr sz="2140"/>
            </a:p>
          </p:txBody>
        </p:sp>
        <p:sp>
          <p:nvSpPr>
            <p:cNvPr id="7" name="object 10"/>
            <p:cNvSpPr txBox="1"/>
            <p:nvPr/>
          </p:nvSpPr>
          <p:spPr>
            <a:xfrm>
              <a:off x="6799" y="8364"/>
              <a:ext cx="3579" cy="278"/>
            </a:xfrm>
            <a:prstGeom prst="rect">
              <a:avLst/>
            </a:prstGeom>
          </p:spPr>
          <p:txBody>
            <a:bodyPr vert="horz" wrap="square" lIns="0" tIns="17351" rIns="0" bIns="0" rtlCol="0">
              <a:spAutoFit/>
            </a:bodyPr>
            <a:lstStyle/>
            <a:p>
              <a:pPr marL="15240">
                <a:spcBef>
                  <a:spcPts val="135"/>
                </a:spcBef>
              </a:pPr>
              <a:r>
                <a:rPr lang="en-US" altLang="zh-CN" sz="1250" spc="71" dirty="0">
                  <a:solidFill>
                    <a:schemeClr val="tx1">
                      <a:lumMod val="65000"/>
                      <a:lumOff val="35000"/>
                    </a:schemeClr>
                  </a:solidFill>
                  <a:latin typeface="思源黑体 CN Normal" panose="020B0400000000000000" charset="-122"/>
                  <a:ea typeface="思源黑体 CN Normal" panose="020B0400000000000000" charset="-122"/>
                  <a:cs typeface="Noto Sans CJK JP Black"/>
                  <a:sym typeface="+mn-ea"/>
                </a:rPr>
                <a:t> </a:t>
              </a:r>
              <a:r>
                <a:rPr lang="zh-CN" altLang="en-US" sz="1250" spc="71" dirty="0">
                  <a:solidFill>
                    <a:schemeClr val="tx1">
                      <a:lumMod val="65000"/>
                      <a:lumOff val="35000"/>
                    </a:schemeClr>
                  </a:solidFill>
                  <a:latin typeface="思源黑体 CN Normal" panose="020B0400000000000000" charset="-122"/>
                  <a:ea typeface="思源黑体 CN Normal" panose="020B0400000000000000" charset="-122"/>
                  <a:cs typeface="Noto Sans CJK JP Black"/>
                  <a:sym typeface="+mn-ea"/>
                </a:rPr>
                <a:t>天府工程数值模拟与软件创新中心</a:t>
              </a:r>
            </a:p>
          </p:txBody>
        </p:sp>
      </p:grpSp>
      <p:sp>
        <p:nvSpPr>
          <p:cNvPr id="12" name="文本框 11"/>
          <p:cNvSpPr txBox="1"/>
          <p:nvPr/>
        </p:nvSpPr>
        <p:spPr>
          <a:xfrm>
            <a:off x="702009" y="1173188"/>
            <a:ext cx="10758170" cy="923330"/>
          </a:xfrm>
          <a:prstGeom prst="rect">
            <a:avLst/>
          </a:prstGeom>
          <a:noFill/>
        </p:spPr>
        <p:txBody>
          <a:bodyPr wrap="square" rtlCol="0" anchor="t">
            <a:spAutoFit/>
          </a:bodyPr>
          <a:lstStyle/>
          <a:p>
            <a:r>
              <a:rPr lang="zh-CN" altLang="en-US" dirty="0"/>
              <a:t>       “天河二号”超级计算机由计算阵列、存储阵列、服务阵列、互连通信子系统、监控诊断子系统五大部分组成。</a:t>
            </a:r>
            <a:endParaRPr lang="en-US" altLang="zh-CN" dirty="0"/>
          </a:p>
          <a:p>
            <a:r>
              <a:rPr lang="zh-CN" altLang="en-US" dirty="0"/>
              <a:t>         其中，计算阵列包含 17920 个计算节点，每个计算节点包含 2 个多核中央处理器和 3 个众核加速器。</a:t>
            </a:r>
          </a:p>
        </p:txBody>
      </p:sp>
      <p:pic>
        <p:nvPicPr>
          <p:cNvPr id="2" name="图片 1"/>
          <p:cNvPicPr>
            <a:picLocks noChangeAspect="1"/>
          </p:cNvPicPr>
          <p:nvPr/>
        </p:nvPicPr>
        <p:blipFill>
          <a:blip r:embed="rId5"/>
          <a:stretch>
            <a:fillRect/>
          </a:stretch>
        </p:blipFill>
        <p:spPr>
          <a:xfrm>
            <a:off x="201026" y="2409801"/>
            <a:ext cx="5226168" cy="3570935"/>
          </a:xfrm>
          <a:prstGeom prst="rect">
            <a:avLst/>
          </a:prstGeom>
        </p:spPr>
      </p:pic>
      <p:pic>
        <p:nvPicPr>
          <p:cNvPr id="9" name="图片 8"/>
          <p:cNvPicPr>
            <a:picLocks noChangeAspect="1"/>
          </p:cNvPicPr>
          <p:nvPr/>
        </p:nvPicPr>
        <p:blipFill>
          <a:blip r:embed="rId6"/>
          <a:stretch>
            <a:fillRect/>
          </a:stretch>
        </p:blipFill>
        <p:spPr>
          <a:xfrm>
            <a:off x="5775850" y="2574026"/>
            <a:ext cx="6215124" cy="33160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
          <p:cNvSpPr txBox="1"/>
          <p:nvPr/>
        </p:nvSpPr>
        <p:spPr>
          <a:xfrm>
            <a:off x="2384079" y="4275"/>
            <a:ext cx="8781861" cy="502285"/>
          </a:xfrm>
          <a:prstGeom prst="rect">
            <a:avLst/>
          </a:prstGeom>
        </p:spPr>
        <p:txBody>
          <a:bodyPr vert="horz" wrap="square" lIns="0" tIns="18107" rIns="0" bIns="0" rtlCol="0">
            <a:spAutoFit/>
          </a:bodyPr>
          <a:lstStyle/>
          <a:p>
            <a:pPr marL="15240">
              <a:spcBef>
                <a:spcPts val="145"/>
              </a:spcBef>
            </a:pPr>
            <a:r>
              <a:rPr lang="zh-CN" sz="3150" spc="71" dirty="0">
                <a:solidFill>
                  <a:srgbClr val="595857"/>
                </a:solidFill>
                <a:ea typeface="思源黑体 CN Normal" panose="020B0400000000000000" charset="-122"/>
              </a:rPr>
              <a:t>《</a:t>
            </a:r>
            <a:r>
              <a:rPr sz="3150" spc="71" dirty="0">
                <a:solidFill>
                  <a:srgbClr val="595857"/>
                </a:solidFill>
                <a:ea typeface="思源黑体 CN Normal" panose="020B0400000000000000" charset="-122"/>
              </a:rPr>
              <a:t>GPU并行算法——N-S方程高性能计算</a:t>
            </a:r>
            <a:r>
              <a:rPr lang="zh-CN" sz="3150" spc="71" dirty="0">
                <a:solidFill>
                  <a:srgbClr val="595857"/>
                </a:solidFill>
                <a:ea typeface="思源黑体 CN Normal" panose="020B0400000000000000" charset="-122"/>
              </a:rPr>
              <a:t>》</a:t>
            </a:r>
          </a:p>
        </p:txBody>
      </p:sp>
      <p:sp>
        <p:nvSpPr>
          <p:cNvPr id="16" name="object 7"/>
          <p:cNvSpPr txBox="1"/>
          <p:nvPr/>
        </p:nvSpPr>
        <p:spPr>
          <a:xfrm>
            <a:off x="702010" y="6325102"/>
            <a:ext cx="894030" cy="185101"/>
          </a:xfrm>
          <a:prstGeom prst="rect">
            <a:avLst/>
          </a:prstGeom>
        </p:spPr>
        <p:txBody>
          <a:bodyPr vert="horz" wrap="square" lIns="0" tIns="20370" rIns="0" bIns="0" rtlCol="0">
            <a:spAutoFit/>
          </a:bodyPr>
          <a:lstStyle/>
          <a:p>
            <a:pPr marL="15240">
              <a:spcBef>
                <a:spcPts val="160"/>
              </a:spcBef>
            </a:pPr>
            <a:r>
              <a:rPr lang="en-US" altLang="zh-CN" sz="1070" spc="42" dirty="0">
                <a:solidFill>
                  <a:srgbClr val="717171"/>
                </a:solidFill>
                <a:latin typeface="思源黑体 CN Regular" panose="020B0500000000000000" charset="-122"/>
                <a:ea typeface="思源黑体 CN Regular" panose="020B0500000000000000" charset="-122"/>
                <a:cs typeface="Noto Sans CJK JP Regular"/>
              </a:rPr>
              <a:t>LZX</a:t>
            </a:r>
            <a:endParaRPr sz="1070" dirty="0">
              <a:latin typeface="思源黑体 CN Regular" panose="020B0500000000000000" charset="-122"/>
              <a:ea typeface="思源黑体 CN Regular" panose="020B0500000000000000" charset="-122"/>
              <a:cs typeface="Noto Sans CJK JP Regular"/>
            </a:endParaRPr>
          </a:p>
        </p:txBody>
      </p:sp>
      <p:sp>
        <p:nvSpPr>
          <p:cNvPr id="19" name="object 8"/>
          <p:cNvSpPr/>
          <p:nvPr/>
        </p:nvSpPr>
        <p:spPr>
          <a:xfrm>
            <a:off x="2431458" y="530171"/>
            <a:ext cx="9029323" cy="33196"/>
          </a:xfrm>
          <a:custGeom>
            <a:avLst/>
            <a:gdLst/>
            <a:ahLst/>
            <a:cxnLst/>
            <a:rect l="l" t="t" r="r" b="b"/>
            <a:pathLst>
              <a:path w="7599680" h="27940">
                <a:moveTo>
                  <a:pt x="7599146" y="0"/>
                </a:moveTo>
                <a:lnTo>
                  <a:pt x="0" y="0"/>
                </a:lnTo>
                <a:lnTo>
                  <a:pt x="0" y="27406"/>
                </a:lnTo>
                <a:lnTo>
                  <a:pt x="7599146" y="27406"/>
                </a:lnTo>
                <a:lnTo>
                  <a:pt x="7599146" y="0"/>
                </a:lnTo>
                <a:close/>
              </a:path>
            </a:pathLst>
          </a:custGeom>
          <a:solidFill>
            <a:srgbClr val="004098"/>
          </a:solidFill>
        </p:spPr>
        <p:txBody>
          <a:bodyPr wrap="square" lIns="0" tIns="0" rIns="0" bIns="0" rtlCol="0"/>
          <a:lstStyle/>
          <a:p>
            <a:endParaRPr sz="2140"/>
          </a:p>
        </p:txBody>
      </p:sp>
      <p:pic>
        <p:nvPicPr>
          <p:cNvPr id="4" name="图片 3" descr="logo彩色"/>
          <p:cNvPicPr>
            <a:picLocks noChangeAspect="1"/>
          </p:cNvPicPr>
          <p:nvPr>
            <p:custDataLst>
              <p:tags r:id="rId1"/>
            </p:custDataLst>
          </p:nvPr>
        </p:nvPicPr>
        <p:blipFill>
          <a:blip r:embed="rId4"/>
          <a:stretch>
            <a:fillRect/>
          </a:stretch>
        </p:blipFill>
        <p:spPr>
          <a:xfrm>
            <a:off x="701644" y="55830"/>
            <a:ext cx="1069307" cy="1069307"/>
          </a:xfrm>
          <a:prstGeom prst="rect">
            <a:avLst/>
          </a:prstGeom>
        </p:spPr>
      </p:pic>
      <p:grpSp>
        <p:nvGrpSpPr>
          <p:cNvPr id="5" name="组合 4"/>
          <p:cNvGrpSpPr/>
          <p:nvPr/>
        </p:nvGrpSpPr>
        <p:grpSpPr>
          <a:xfrm>
            <a:off x="1354248" y="6314050"/>
            <a:ext cx="10105931" cy="209739"/>
            <a:chOff x="1795" y="8364"/>
            <a:chExt cx="13395" cy="278"/>
          </a:xfrm>
        </p:grpSpPr>
        <p:sp>
          <p:nvSpPr>
            <p:cNvPr id="6" name="object 6"/>
            <p:cNvSpPr/>
            <p:nvPr/>
          </p:nvSpPr>
          <p:spPr>
            <a:xfrm>
              <a:off x="1795" y="8452"/>
              <a:ext cx="13395" cy="146"/>
            </a:xfrm>
            <a:custGeom>
              <a:avLst/>
              <a:gdLst/>
              <a:ahLst/>
              <a:cxnLst/>
              <a:rect l="l" t="t" r="r" b="b"/>
              <a:pathLst>
                <a:path w="7593965" h="82550">
                  <a:moveTo>
                    <a:pt x="71018" y="7124"/>
                  </a:moveTo>
                  <a:lnTo>
                    <a:pt x="66624" y="0"/>
                  </a:lnTo>
                  <a:lnTo>
                    <a:pt x="0" y="41160"/>
                  </a:lnTo>
                  <a:lnTo>
                    <a:pt x="66624" y="82321"/>
                  </a:lnTo>
                  <a:lnTo>
                    <a:pt x="71018" y="75196"/>
                  </a:lnTo>
                  <a:lnTo>
                    <a:pt x="15951" y="41160"/>
                  </a:lnTo>
                  <a:lnTo>
                    <a:pt x="71018" y="7124"/>
                  </a:lnTo>
                  <a:close/>
                </a:path>
                <a:path w="7593965" h="82550">
                  <a:moveTo>
                    <a:pt x="117576" y="7124"/>
                  </a:moveTo>
                  <a:lnTo>
                    <a:pt x="113169" y="0"/>
                  </a:lnTo>
                  <a:lnTo>
                    <a:pt x="46596" y="41160"/>
                  </a:lnTo>
                  <a:lnTo>
                    <a:pt x="113169" y="82321"/>
                  </a:lnTo>
                  <a:lnTo>
                    <a:pt x="117576" y="75196"/>
                  </a:lnTo>
                  <a:lnTo>
                    <a:pt x="62534" y="41160"/>
                  </a:lnTo>
                  <a:lnTo>
                    <a:pt x="117576" y="7124"/>
                  </a:lnTo>
                  <a:close/>
                </a:path>
                <a:path w="7593965" h="82550">
                  <a:moveTo>
                    <a:pt x="2774175" y="34036"/>
                  </a:moveTo>
                  <a:lnTo>
                    <a:pt x="479869" y="34036"/>
                  </a:lnTo>
                  <a:lnTo>
                    <a:pt x="479869" y="48272"/>
                  </a:lnTo>
                  <a:lnTo>
                    <a:pt x="2774175" y="48272"/>
                  </a:lnTo>
                  <a:lnTo>
                    <a:pt x="2774175" y="34036"/>
                  </a:lnTo>
                  <a:close/>
                </a:path>
                <a:path w="7593965" h="82550">
                  <a:moveTo>
                    <a:pt x="7188822" y="34036"/>
                  </a:moveTo>
                  <a:lnTo>
                    <a:pt x="4859579" y="34036"/>
                  </a:lnTo>
                  <a:lnTo>
                    <a:pt x="4859579" y="48272"/>
                  </a:lnTo>
                  <a:lnTo>
                    <a:pt x="7188822" y="48272"/>
                  </a:lnTo>
                  <a:lnTo>
                    <a:pt x="7188822" y="34036"/>
                  </a:lnTo>
                  <a:close/>
                </a:path>
                <a:path w="7593965" h="82550">
                  <a:moveTo>
                    <a:pt x="7547356" y="41160"/>
                  </a:moveTo>
                  <a:lnTo>
                    <a:pt x="7480770" y="0"/>
                  </a:lnTo>
                  <a:lnTo>
                    <a:pt x="7476376" y="7124"/>
                  </a:lnTo>
                  <a:lnTo>
                    <a:pt x="7531430" y="41160"/>
                  </a:lnTo>
                  <a:lnTo>
                    <a:pt x="7476376" y="75196"/>
                  </a:lnTo>
                  <a:lnTo>
                    <a:pt x="7480770" y="82321"/>
                  </a:lnTo>
                  <a:lnTo>
                    <a:pt x="7547356" y="41160"/>
                  </a:lnTo>
                  <a:close/>
                </a:path>
                <a:path w="7593965" h="82550">
                  <a:moveTo>
                    <a:pt x="7593939" y="41160"/>
                  </a:moveTo>
                  <a:lnTo>
                    <a:pt x="7527366" y="0"/>
                  </a:lnTo>
                  <a:lnTo>
                    <a:pt x="7522959" y="7124"/>
                  </a:lnTo>
                  <a:lnTo>
                    <a:pt x="7578014" y="41160"/>
                  </a:lnTo>
                  <a:lnTo>
                    <a:pt x="7522959" y="75196"/>
                  </a:lnTo>
                  <a:lnTo>
                    <a:pt x="7527366" y="82321"/>
                  </a:lnTo>
                  <a:lnTo>
                    <a:pt x="7593939" y="41160"/>
                  </a:lnTo>
                  <a:close/>
                </a:path>
              </a:pathLst>
            </a:custGeom>
            <a:solidFill>
              <a:srgbClr val="717171"/>
            </a:solidFill>
          </p:spPr>
          <p:txBody>
            <a:bodyPr wrap="square" lIns="0" tIns="0" rIns="0" bIns="0" rtlCol="0"/>
            <a:lstStyle/>
            <a:p>
              <a:endParaRPr sz="2140"/>
            </a:p>
          </p:txBody>
        </p:sp>
        <p:sp>
          <p:nvSpPr>
            <p:cNvPr id="7" name="object 10"/>
            <p:cNvSpPr txBox="1"/>
            <p:nvPr/>
          </p:nvSpPr>
          <p:spPr>
            <a:xfrm>
              <a:off x="6799" y="8364"/>
              <a:ext cx="3579" cy="278"/>
            </a:xfrm>
            <a:prstGeom prst="rect">
              <a:avLst/>
            </a:prstGeom>
          </p:spPr>
          <p:txBody>
            <a:bodyPr vert="horz" wrap="square" lIns="0" tIns="17351" rIns="0" bIns="0" rtlCol="0">
              <a:spAutoFit/>
            </a:bodyPr>
            <a:lstStyle/>
            <a:p>
              <a:pPr marL="15240">
                <a:spcBef>
                  <a:spcPts val="135"/>
                </a:spcBef>
              </a:pPr>
              <a:r>
                <a:rPr lang="en-US" altLang="zh-CN" sz="1250" spc="71" dirty="0">
                  <a:solidFill>
                    <a:schemeClr val="tx1">
                      <a:lumMod val="65000"/>
                      <a:lumOff val="35000"/>
                    </a:schemeClr>
                  </a:solidFill>
                  <a:latin typeface="思源黑体 CN Normal" panose="020B0400000000000000" charset="-122"/>
                  <a:ea typeface="思源黑体 CN Normal" panose="020B0400000000000000" charset="-122"/>
                  <a:cs typeface="Noto Sans CJK JP Black"/>
                  <a:sym typeface="+mn-ea"/>
                </a:rPr>
                <a:t> </a:t>
              </a:r>
              <a:r>
                <a:rPr lang="zh-CN" altLang="en-US" sz="1250" spc="71" dirty="0">
                  <a:solidFill>
                    <a:schemeClr val="tx1">
                      <a:lumMod val="65000"/>
                      <a:lumOff val="35000"/>
                    </a:schemeClr>
                  </a:solidFill>
                  <a:latin typeface="思源黑体 CN Normal" panose="020B0400000000000000" charset="-122"/>
                  <a:ea typeface="思源黑体 CN Normal" panose="020B0400000000000000" charset="-122"/>
                  <a:cs typeface="Noto Sans CJK JP Black"/>
                  <a:sym typeface="+mn-ea"/>
                </a:rPr>
                <a:t>天府工程数值模拟与软件创新中心</a:t>
              </a:r>
            </a:p>
          </p:txBody>
        </p:sp>
      </p:grpSp>
      <p:pic>
        <p:nvPicPr>
          <p:cNvPr id="2" name="图片 1"/>
          <p:cNvPicPr>
            <a:picLocks noChangeAspect="1"/>
          </p:cNvPicPr>
          <p:nvPr/>
        </p:nvPicPr>
        <p:blipFill>
          <a:blip r:embed="rId5"/>
          <a:stretch>
            <a:fillRect/>
          </a:stretch>
        </p:blipFill>
        <p:spPr>
          <a:xfrm>
            <a:off x="7531100" y="652780"/>
            <a:ext cx="3929380" cy="5571490"/>
          </a:xfrm>
          <a:prstGeom prst="rect">
            <a:avLst/>
          </a:prstGeom>
        </p:spPr>
      </p:pic>
      <p:sp>
        <p:nvSpPr>
          <p:cNvPr id="8" name="矩形 7">
            <a:extLst>
              <a:ext uri="{FF2B5EF4-FFF2-40B4-BE49-F238E27FC236}">
                <a16:creationId xmlns:a16="http://schemas.microsoft.com/office/drawing/2014/main" id="{B6E6E528-941B-493E-89F1-42123CF6843B}"/>
              </a:ext>
            </a:extLst>
          </p:cNvPr>
          <p:cNvSpPr/>
          <p:nvPr/>
        </p:nvSpPr>
        <p:spPr>
          <a:xfrm>
            <a:off x="679009" y="1214917"/>
            <a:ext cx="6852092" cy="4524315"/>
          </a:xfrm>
          <a:prstGeom prst="rect">
            <a:avLst/>
          </a:prstGeom>
        </p:spPr>
        <p:txBody>
          <a:bodyPr wrap="square">
            <a:spAutoFit/>
          </a:bodyPr>
          <a:lstStyle/>
          <a:p>
            <a:r>
              <a:rPr lang="zh-CN" altLang="en-US" dirty="0"/>
              <a:t>第 </a:t>
            </a:r>
            <a:r>
              <a:rPr lang="en-US" altLang="zh-CN" dirty="0"/>
              <a:t>1 </a:t>
            </a:r>
            <a:r>
              <a:rPr lang="zh-CN" altLang="en-US" dirty="0"/>
              <a:t>章介绍相关研究背景。</a:t>
            </a:r>
            <a:endParaRPr lang="en-US" altLang="zh-CN" dirty="0"/>
          </a:p>
          <a:p>
            <a:pPr marL="285750" indent="-285750">
              <a:buFont typeface="Wingdings" panose="05000000000000000000" pitchFamily="2" charset="2"/>
              <a:buChar char="Ø"/>
            </a:pPr>
            <a:r>
              <a:rPr lang="zh-CN" altLang="en-US" dirty="0"/>
              <a:t>并行计算和异构技术；</a:t>
            </a:r>
            <a:endParaRPr lang="en-US" altLang="zh-CN" dirty="0"/>
          </a:p>
          <a:p>
            <a:pPr marL="285750" indent="-285750">
              <a:buFont typeface="Wingdings" panose="05000000000000000000" pitchFamily="2" charset="2"/>
              <a:buChar char="Ø"/>
            </a:pPr>
            <a:r>
              <a:rPr lang="zh-CN" altLang="en-US" dirty="0"/>
              <a:t>高超声速流动模拟。</a:t>
            </a:r>
            <a:endParaRPr lang="en-US" altLang="zh-CN" dirty="0"/>
          </a:p>
          <a:p>
            <a:endParaRPr lang="en-US" altLang="zh-CN" dirty="0"/>
          </a:p>
          <a:p>
            <a:r>
              <a:rPr lang="zh-CN" altLang="en-US" dirty="0"/>
              <a:t>第 </a:t>
            </a:r>
            <a:r>
              <a:rPr lang="en-US" altLang="zh-CN" dirty="0"/>
              <a:t>2 </a:t>
            </a:r>
            <a:r>
              <a:rPr lang="zh-CN" altLang="en-US" dirty="0"/>
              <a:t>～ </a:t>
            </a:r>
            <a:r>
              <a:rPr lang="en-US" altLang="zh-CN" dirty="0"/>
              <a:t>6 </a:t>
            </a:r>
            <a:r>
              <a:rPr lang="zh-CN" altLang="en-US" dirty="0"/>
              <a:t>章：介绍基于 </a:t>
            </a:r>
            <a:r>
              <a:rPr lang="en-US" altLang="zh-CN" dirty="0"/>
              <a:t>CUDA Fortran </a:t>
            </a:r>
            <a:r>
              <a:rPr lang="zh-CN" altLang="en-US" dirty="0"/>
              <a:t>的 </a:t>
            </a:r>
            <a:r>
              <a:rPr lang="en-US" altLang="zh-CN" dirty="0"/>
              <a:t>GPU </a:t>
            </a:r>
            <a:r>
              <a:rPr lang="zh-CN" altLang="en-US" dirty="0"/>
              <a:t>通用计算基本概念、编程方法与优化原则。</a:t>
            </a:r>
            <a:endParaRPr lang="en-US" altLang="zh-CN" dirty="0"/>
          </a:p>
          <a:p>
            <a:pPr marL="285750" indent="-285750">
              <a:buFont typeface="Wingdings" panose="05000000000000000000" pitchFamily="2" charset="2"/>
              <a:buChar char="Ø"/>
            </a:pPr>
            <a:r>
              <a:rPr lang="en-US" altLang="zh-CN" dirty="0" err="1"/>
              <a:t>Cuda</a:t>
            </a:r>
            <a:r>
              <a:rPr lang="en-US" altLang="zh-CN" dirty="0"/>
              <a:t> Fortran</a:t>
            </a:r>
            <a:r>
              <a:rPr lang="zh-CN" altLang="en-US" dirty="0"/>
              <a:t>编译</a:t>
            </a:r>
            <a:endParaRPr lang="en-US" altLang="zh-CN" dirty="0"/>
          </a:p>
          <a:p>
            <a:pPr marL="285750" indent="-285750">
              <a:buFont typeface="Wingdings" panose="05000000000000000000" pitchFamily="2" charset="2"/>
              <a:buChar char="Ø"/>
            </a:pPr>
            <a:r>
              <a:rPr lang="en-US" altLang="zh-CN" dirty="0" err="1"/>
              <a:t>Cuda</a:t>
            </a:r>
            <a:r>
              <a:rPr lang="zh-CN" altLang="en-US" dirty="0"/>
              <a:t>线程模型</a:t>
            </a:r>
            <a:endParaRPr lang="en-US" altLang="zh-CN" dirty="0"/>
          </a:p>
          <a:p>
            <a:pPr marL="285750" indent="-285750">
              <a:buFont typeface="Wingdings" panose="05000000000000000000" pitchFamily="2" charset="2"/>
              <a:buChar char="Ø"/>
            </a:pPr>
            <a:r>
              <a:rPr lang="en-US" altLang="zh-CN" dirty="0" err="1"/>
              <a:t>Cuda</a:t>
            </a:r>
            <a:r>
              <a:rPr lang="zh-CN" altLang="en-US" dirty="0"/>
              <a:t>设备存储类型</a:t>
            </a:r>
            <a:endParaRPr lang="en-US" altLang="zh-CN" dirty="0"/>
          </a:p>
          <a:p>
            <a:pPr marL="285750" indent="-285750">
              <a:buFont typeface="Wingdings" panose="05000000000000000000" pitchFamily="2" charset="2"/>
              <a:buChar char="Ø"/>
            </a:pPr>
            <a:r>
              <a:rPr lang="en-US" altLang="zh-CN" dirty="0" err="1"/>
              <a:t>Cuda</a:t>
            </a:r>
            <a:r>
              <a:rPr lang="zh-CN" altLang="en-US" dirty="0"/>
              <a:t>任务级并行</a:t>
            </a:r>
            <a:endParaRPr lang="en-US" altLang="zh-CN" dirty="0"/>
          </a:p>
          <a:p>
            <a:pPr marL="285750" indent="-285750">
              <a:buFont typeface="Wingdings" panose="05000000000000000000" pitchFamily="2" charset="2"/>
              <a:buChar char="Ø"/>
            </a:pPr>
            <a:r>
              <a:rPr lang="en-US" altLang="zh-CN" dirty="0" err="1"/>
              <a:t>Cuda</a:t>
            </a:r>
            <a:r>
              <a:rPr lang="en-US" altLang="zh-CN" dirty="0"/>
              <a:t> Fortran</a:t>
            </a:r>
            <a:r>
              <a:rPr lang="zh-CN" altLang="en-US" dirty="0"/>
              <a:t>程序优化</a:t>
            </a:r>
            <a:endParaRPr lang="en-US" altLang="zh-CN" dirty="0"/>
          </a:p>
          <a:p>
            <a:endParaRPr lang="en-US" altLang="zh-CN" dirty="0"/>
          </a:p>
          <a:p>
            <a:r>
              <a:rPr lang="zh-CN" altLang="en-US" dirty="0"/>
              <a:t>第 </a:t>
            </a:r>
            <a:r>
              <a:rPr lang="en-US" altLang="zh-CN" dirty="0"/>
              <a:t>7</a:t>
            </a:r>
            <a:r>
              <a:rPr lang="zh-CN" altLang="en-US" dirty="0"/>
              <a:t>～</a:t>
            </a:r>
            <a:r>
              <a:rPr lang="en-US" altLang="zh-CN" dirty="0"/>
              <a:t>9 </a:t>
            </a:r>
            <a:r>
              <a:rPr lang="zh-CN" altLang="en-US" dirty="0"/>
              <a:t>章：介绍基于 </a:t>
            </a:r>
            <a:r>
              <a:rPr lang="en-US" altLang="zh-CN" dirty="0"/>
              <a:t>MPI+CUDA </a:t>
            </a:r>
            <a:r>
              <a:rPr lang="zh-CN" altLang="en-US" dirty="0"/>
              <a:t>的 </a:t>
            </a:r>
            <a:r>
              <a:rPr lang="en-US" altLang="zh-CN" dirty="0"/>
              <a:t>N-S </a:t>
            </a:r>
            <a:r>
              <a:rPr lang="zh-CN" altLang="en-US" dirty="0"/>
              <a:t>方程数值求解。</a:t>
            </a:r>
            <a:endParaRPr lang="en-US" altLang="zh-CN" dirty="0"/>
          </a:p>
          <a:p>
            <a:pPr marL="285750" indent="-285750">
              <a:buFont typeface="Wingdings" panose="05000000000000000000" pitchFamily="2" charset="2"/>
              <a:buChar char="Ø"/>
            </a:pPr>
            <a:r>
              <a:rPr lang="en-US" altLang="zh-CN" dirty="0"/>
              <a:t>NS</a:t>
            </a:r>
            <a:r>
              <a:rPr lang="zh-CN" altLang="en-US" dirty="0"/>
              <a:t>方程在高超声速流场数学模型</a:t>
            </a:r>
            <a:endParaRPr lang="en-US" altLang="zh-CN" dirty="0"/>
          </a:p>
          <a:p>
            <a:pPr marL="285750" indent="-285750">
              <a:buFont typeface="Wingdings" panose="05000000000000000000" pitchFamily="2" charset="2"/>
              <a:buChar char="Ø"/>
            </a:pPr>
            <a:r>
              <a:rPr lang="en-US" altLang="zh-CN" dirty="0"/>
              <a:t>NS</a:t>
            </a:r>
            <a:r>
              <a:rPr lang="zh-CN" altLang="en-US" dirty="0"/>
              <a:t>方程并行算法</a:t>
            </a:r>
            <a:endParaRPr lang="en-US" altLang="zh-CN" dirty="0"/>
          </a:p>
          <a:p>
            <a:pPr marL="285750" indent="-285750">
              <a:buFont typeface="Wingdings" panose="05000000000000000000" pitchFamily="2" charset="2"/>
              <a:buChar char="Ø"/>
            </a:pPr>
            <a:r>
              <a:rPr lang="en-US" altLang="zh-CN" dirty="0">
                <a:solidFill>
                  <a:schemeClr val="accent5"/>
                </a:solidFill>
              </a:rPr>
              <a:t>GPU</a:t>
            </a:r>
            <a:r>
              <a:rPr lang="zh-CN" altLang="en-US" dirty="0">
                <a:solidFill>
                  <a:schemeClr val="accent5"/>
                </a:solidFill>
              </a:rPr>
              <a:t>异构并行算法：数据依赖关系、边界条件处理、数据结构等</a:t>
            </a:r>
            <a:endParaRPr lang="en-US" altLang="zh-CN" dirty="0">
              <a:solidFill>
                <a:schemeClr val="accent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fade">
                                      <p:cBhvr>
                                        <p:cTn id="35" dur="500"/>
                                        <p:tgtEl>
                                          <p:spTgt spid="8">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9" end="9"/>
                                            </p:txEl>
                                          </p:spTgt>
                                        </p:tgtEl>
                                        <p:attrNameLst>
                                          <p:attrName>style.visibility</p:attrName>
                                        </p:attrNameLst>
                                      </p:cBhvr>
                                      <p:to>
                                        <p:strVal val="visible"/>
                                      </p:to>
                                    </p:set>
                                    <p:animEffect transition="in" filter="fade">
                                      <p:cBhvr>
                                        <p:cTn id="38" dur="500"/>
                                        <p:tgtEl>
                                          <p:spTgt spid="8">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
                                            <p:txEl>
                                              <p:pRg st="11" end="11"/>
                                            </p:txEl>
                                          </p:spTgt>
                                        </p:tgtEl>
                                        <p:attrNameLst>
                                          <p:attrName>style.visibility</p:attrName>
                                        </p:attrNameLst>
                                      </p:cBhvr>
                                      <p:to>
                                        <p:strVal val="visible"/>
                                      </p:to>
                                    </p:set>
                                    <p:animEffect transition="in" filter="fade">
                                      <p:cBhvr>
                                        <p:cTn id="43" dur="500"/>
                                        <p:tgtEl>
                                          <p:spTgt spid="8">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8">
                                            <p:txEl>
                                              <p:pRg st="12" end="12"/>
                                            </p:txEl>
                                          </p:spTgt>
                                        </p:tgtEl>
                                        <p:attrNameLst>
                                          <p:attrName>style.visibility</p:attrName>
                                        </p:attrNameLst>
                                      </p:cBhvr>
                                      <p:to>
                                        <p:strVal val="visible"/>
                                      </p:to>
                                    </p:set>
                                    <p:animEffect transition="in" filter="fade">
                                      <p:cBhvr>
                                        <p:cTn id="46" dur="500"/>
                                        <p:tgtEl>
                                          <p:spTgt spid="8">
                                            <p:txEl>
                                              <p:pRg st="12" end="12"/>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8">
                                            <p:txEl>
                                              <p:pRg st="13" end="13"/>
                                            </p:txEl>
                                          </p:spTgt>
                                        </p:tgtEl>
                                        <p:attrNameLst>
                                          <p:attrName>style.visibility</p:attrName>
                                        </p:attrNameLst>
                                      </p:cBhvr>
                                      <p:to>
                                        <p:strVal val="visible"/>
                                      </p:to>
                                    </p:set>
                                    <p:animEffect transition="in" filter="fade">
                                      <p:cBhvr>
                                        <p:cTn id="49" dur="500"/>
                                        <p:tgtEl>
                                          <p:spTgt spid="8">
                                            <p:txEl>
                                              <p:pRg st="13" end="13"/>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8">
                                            <p:txEl>
                                              <p:pRg st="14" end="14"/>
                                            </p:txEl>
                                          </p:spTgt>
                                        </p:tgtEl>
                                        <p:attrNameLst>
                                          <p:attrName>style.visibility</p:attrName>
                                        </p:attrNameLst>
                                      </p:cBhvr>
                                      <p:to>
                                        <p:strVal val="visible"/>
                                      </p:to>
                                    </p:set>
                                    <p:animEffect transition="in" filter="fade">
                                      <p:cBhvr>
                                        <p:cTn id="52" dur="500"/>
                                        <p:tgtEl>
                                          <p:spTgt spid="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68.5039370078739,&quot;width&quot;:3968.5039370078739}"/>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68.5039370078739,&quot;width&quot;:3968.5039370078739}"/>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68.5039370078739,&quot;width&quot;:3968.5039370078739}"/>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68.5039370078739,&quot;width&quot;:3968.5039370078739}"/>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68.5039370078739,&quot;width&quot;:3968.5039370078739}"/>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68.5039370078739,&quot;width&quot;:3968.5039370078739}"/>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68.5039370078739,&quot;width&quot;:3968.5039370078739}"/>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68.5039370078739,&quot;width&quot;:3968.503937007873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TotalTime>
  <Words>926</Words>
  <Application>Microsoft Office PowerPoint</Application>
  <PresentationFormat>宽屏</PresentationFormat>
  <Paragraphs>122</Paragraphs>
  <Slides>13</Slides>
  <Notes>12</Notes>
  <HiddenSlides>0</HiddenSlides>
  <MMClips>4</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13</vt:i4>
      </vt:variant>
    </vt:vector>
  </HeadingPairs>
  <TitlesOfParts>
    <vt:vector size="25" baseType="lpstr">
      <vt:lpstr>Noto Sans CJK JP Black</vt:lpstr>
      <vt:lpstr>Noto Sans CJK JP Regular</vt:lpstr>
      <vt:lpstr>等线</vt:lpstr>
      <vt:lpstr>思源黑体 CN Bold</vt:lpstr>
      <vt:lpstr>思源黑体 CN Light</vt:lpstr>
      <vt:lpstr>思源黑体 CN Normal</vt:lpstr>
      <vt:lpstr>思源黑体 CN Regular</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凌志祥</dc:creator>
  <cp:lastModifiedBy>Ling</cp:lastModifiedBy>
  <cp:revision>254</cp:revision>
  <dcterms:created xsi:type="dcterms:W3CDTF">2023-02-22T09:13:00Z</dcterms:created>
  <dcterms:modified xsi:type="dcterms:W3CDTF">2024-01-03T03:15:30Z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2052-11.8.2.9067</vt:lpwstr>
  </property>
</Properties>
</file>